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52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1498178"/>
          </a:xfrm>
        </p:spPr>
        <p:txBody>
          <a:bodyPr>
            <a:noAutofit/>
          </a:bodyPr>
          <a:lstStyle/>
          <a:p>
            <a:r>
              <a:rPr lang="ru-RU" sz="6000" smtClean="0">
                <a:solidFill>
                  <a:schemeClr val="bg1"/>
                </a:solidFill>
              </a:rPr>
              <a:t>Хлопок </a:t>
            </a:r>
            <a:r>
              <a:rPr lang="ru-RU" sz="6000" dirty="0" smtClean="0">
                <a:solidFill>
                  <a:schemeClr val="bg1"/>
                </a:solidFill>
              </a:rPr>
              <a:t>или «белое золото»</a:t>
            </a:r>
            <a:endParaRPr lang="ru-RU" sz="6000" dirty="0">
              <a:solidFill>
                <a:schemeClr val="bg1"/>
              </a:solidFill>
            </a:endParaRPr>
          </a:p>
        </p:txBody>
      </p:sp>
      <p:pic>
        <p:nvPicPr>
          <p:cNvPr id="6" name="Содержимое 5" descr="хлопок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63688" y="1988840"/>
            <a:ext cx="5328592" cy="4633558"/>
          </a:xfrm>
          <a:prstGeom prst="rect">
            <a:avLst/>
          </a:prstGeom>
          <a:ln w="190500" cap="sq">
            <a:solidFill>
              <a:schemeClr val="accent1">
                <a:lumMod val="5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363272" cy="1162050"/>
          </a:xfrm>
        </p:spPr>
        <p:txBody>
          <a:bodyPr>
            <a:noAutofit/>
          </a:bodyPr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Где р</a:t>
            </a:r>
            <a:r>
              <a:rPr lang="ru-RU" sz="5400" b="1" dirty="0" smtClean="0">
                <a:solidFill>
                  <a:schemeClr val="bg1"/>
                </a:solidFill>
                <a:latin typeface="Arial Black" pitchFamily="34" charset="0"/>
              </a:rPr>
              <a:t>астет хлопок?</a:t>
            </a:r>
            <a:endParaRPr lang="ru-RU" sz="5400" b="1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b="1" dirty="0" smtClean="0">
                <a:solidFill>
                  <a:schemeClr val="bg1"/>
                </a:solidFill>
              </a:rPr>
              <a:t>В России хлопок растёт в Астраханской и Волгоградской области.</a:t>
            </a:r>
          </a:p>
          <a:p>
            <a:pPr>
              <a:buFont typeface="Arial" pitchFamily="34" charset="0"/>
              <a:buChar char="•"/>
            </a:pPr>
            <a:r>
              <a:rPr lang="ru-RU" sz="2400" b="1" dirty="0" smtClean="0">
                <a:solidFill>
                  <a:schemeClr val="bg1"/>
                </a:solidFill>
              </a:rPr>
              <a:t>Но всё же крупнейшими производителями хлопка являются Индия, Узбекистан, США, Бразилия и Пакистан.</a:t>
            </a:r>
          </a:p>
          <a:p>
            <a:pPr>
              <a:buFont typeface="Arial" pitchFamily="34" charset="0"/>
              <a:buChar char="•"/>
            </a:pPr>
            <a:endParaRPr lang="ru-RU" sz="2400" dirty="0"/>
          </a:p>
        </p:txBody>
      </p:sp>
      <p:pic>
        <p:nvPicPr>
          <p:cNvPr id="5" name="Содержимое 4" descr="рост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491880" y="1772816"/>
            <a:ext cx="5111750" cy="3600400"/>
          </a:xfrm>
          <a:prstGeom prst="rect">
            <a:avLst/>
          </a:prstGeom>
          <a:ln w="190500" cap="sq">
            <a:solidFill>
              <a:schemeClr val="accent1">
                <a:lumMod val="5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 smtClean="0">
                <a:solidFill>
                  <a:schemeClr val="bg1"/>
                </a:solidFill>
                <a:latin typeface="Arial Black" pitchFamily="34" charset="0"/>
              </a:rPr>
              <a:t>Условия для роста </a:t>
            </a:r>
            <a:endParaRPr lang="ru-RU" sz="54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628800"/>
            <a:ext cx="8229600" cy="4709160"/>
          </a:xfrm>
        </p:spPr>
        <p:txBody>
          <a:bodyPr/>
          <a:lstStyle/>
          <a:p>
            <a:pPr marL="411163" indent="-49213" algn="just">
              <a:buNone/>
            </a:pPr>
            <a:r>
              <a:rPr lang="ru-RU" sz="2000" dirty="0" smtClean="0">
                <a:solidFill>
                  <a:schemeClr val="bg1"/>
                </a:solidFill>
                <a:latin typeface="Arial Black" pitchFamily="34" charset="0"/>
              </a:rPr>
              <a:t>Это очень капризное растение. Ему нужно много тепла, света и человеческого ухода. Оно не любит  тень, перепада температуры, заморозков  и ветра.</a:t>
            </a:r>
          </a:p>
          <a:p>
            <a:pPr marL="411163" indent="-411163" algn="just">
              <a:buNone/>
            </a:pPr>
            <a:endParaRPr lang="ru-RU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marL="411163" indent="-411163" algn="just">
              <a:buNone/>
            </a:pPr>
            <a:endParaRPr lang="ru-RU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" name="Рисунок 3" descr="Хлопковое_поле-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23728" y="2852936"/>
            <a:ext cx="5058139" cy="3793604"/>
          </a:xfrm>
          <a:prstGeom prst="rect">
            <a:avLst/>
          </a:prstGeom>
          <a:ln w="190500" cap="sq">
            <a:solidFill>
              <a:schemeClr val="accent1">
                <a:lumMod val="5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435280" cy="1162050"/>
          </a:xfrm>
        </p:spPr>
        <p:txBody>
          <a:bodyPr>
            <a:normAutofit/>
          </a:bodyPr>
          <a:lstStyle/>
          <a:p>
            <a:r>
              <a:rPr lang="ru-RU" sz="4400" dirty="0" smtClean="0">
                <a:solidFill>
                  <a:schemeClr val="bg1"/>
                </a:solidFill>
                <a:latin typeface="Arial Black" pitchFamily="34" charset="0"/>
              </a:rPr>
              <a:t>Строение  хлопчатника</a:t>
            </a:r>
            <a:endParaRPr lang="ru-RU" sz="44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2"/>
          </p:nvPr>
        </p:nvSpPr>
        <p:spPr>
          <a:xfrm>
            <a:off x="251520" y="1412776"/>
            <a:ext cx="4176464" cy="5112568"/>
          </a:xfrm>
        </p:spPr>
        <p:txBody>
          <a:bodyPr>
            <a:normAutofit lnSpcReduction="10000"/>
          </a:bodyPr>
          <a:lstStyle/>
          <a:p>
            <a:pPr>
              <a:buClrTx/>
              <a:buFont typeface="Wingdings" pitchFamily="2" charset="2"/>
              <a:buChar char="§"/>
            </a:pPr>
            <a:r>
              <a:rPr lang="ru-RU" sz="1600" dirty="0" smtClean="0">
                <a:solidFill>
                  <a:schemeClr val="bg1"/>
                </a:solidFill>
                <a:latin typeface="Arial Black" pitchFamily="34" charset="0"/>
              </a:rPr>
              <a:t>Крупные белые, жёлтые  или кремовые цветы, состоящие из пяти лепестков.</a:t>
            </a:r>
          </a:p>
          <a:p>
            <a:pPr>
              <a:buClrTx/>
              <a:buFont typeface="Wingdings" pitchFamily="2" charset="2"/>
              <a:buChar char="§"/>
            </a:pPr>
            <a:r>
              <a:rPr lang="ru-RU" sz="1600" dirty="0" smtClean="0">
                <a:solidFill>
                  <a:schemeClr val="bg1"/>
                </a:solidFill>
                <a:latin typeface="Arial Black" pitchFamily="34" charset="0"/>
              </a:rPr>
              <a:t>Цветок имеет три крупных прицветника.</a:t>
            </a:r>
          </a:p>
          <a:p>
            <a:pPr>
              <a:buClrTx/>
              <a:buFont typeface="Wingdings" pitchFamily="2" charset="2"/>
              <a:buChar char="§"/>
            </a:pPr>
            <a:r>
              <a:rPr lang="ru-RU" sz="1600" dirty="0" smtClean="0">
                <a:solidFill>
                  <a:schemeClr val="bg1"/>
                </a:solidFill>
                <a:latin typeface="Arial Black" pitchFamily="34" charset="0"/>
              </a:rPr>
              <a:t>Листья имеют сердцевидную форму.</a:t>
            </a:r>
          </a:p>
          <a:p>
            <a:pPr>
              <a:buClrTx/>
              <a:buFont typeface="Wingdings" pitchFamily="2" charset="2"/>
              <a:buChar char="§"/>
            </a:pPr>
            <a:r>
              <a:rPr lang="ru-RU" sz="1600" dirty="0" smtClean="0">
                <a:solidFill>
                  <a:schemeClr val="bg1"/>
                </a:solidFill>
                <a:latin typeface="Arial Black" pitchFamily="34" charset="0"/>
              </a:rPr>
              <a:t>Плод – округлая коробочка, которая при созревании растрескивается.</a:t>
            </a:r>
          </a:p>
          <a:p>
            <a:pPr>
              <a:buClrTx/>
              <a:buFont typeface="Wingdings" pitchFamily="2" charset="2"/>
              <a:buChar char="§"/>
            </a:pPr>
            <a:r>
              <a:rPr lang="ru-RU" sz="1600" dirty="0" smtClean="0">
                <a:solidFill>
                  <a:schemeClr val="bg1"/>
                </a:solidFill>
                <a:latin typeface="Arial Black" pitchFamily="34" charset="0"/>
              </a:rPr>
              <a:t>Внутри созревшей коробочки находится  хлопок - сырец, состоящий из семян, покрытых длинными и короткими волосками. </a:t>
            </a:r>
          </a:p>
          <a:p>
            <a:pPr>
              <a:buClrTx/>
              <a:buFont typeface="Wingdings" pitchFamily="2" charset="2"/>
              <a:buChar char="§"/>
            </a:pPr>
            <a:r>
              <a:rPr lang="ru-RU" sz="1600" dirty="0" smtClean="0">
                <a:solidFill>
                  <a:schemeClr val="bg1"/>
                </a:solidFill>
                <a:latin typeface="Arial Black" pitchFamily="34" charset="0"/>
              </a:rPr>
              <a:t>В каждой коробочке от 5 до 11 семян. На каждом семени </a:t>
            </a:r>
            <a:r>
              <a:rPr lang="ru-RU" sz="1600" smtClean="0">
                <a:solidFill>
                  <a:schemeClr val="bg1"/>
                </a:solidFill>
                <a:latin typeface="Arial Black" pitchFamily="34" charset="0"/>
              </a:rPr>
              <a:t>развивается </a:t>
            </a:r>
            <a:r>
              <a:rPr lang="ru-RU" sz="1600" smtClean="0">
                <a:solidFill>
                  <a:schemeClr val="bg1"/>
                </a:solidFill>
                <a:latin typeface="Arial Black" pitchFamily="34" charset="0"/>
              </a:rPr>
              <a:t>от</a:t>
            </a:r>
            <a:r>
              <a:rPr lang="ru-RU" sz="160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ru-RU" sz="1600" dirty="0" smtClean="0">
                <a:solidFill>
                  <a:schemeClr val="bg1"/>
                </a:solidFill>
                <a:latin typeface="Arial Black" pitchFamily="34" charset="0"/>
              </a:rPr>
              <a:t>5 до 15 тысяч волокон.</a:t>
            </a:r>
          </a:p>
          <a:p>
            <a:pPr>
              <a:buClrTx/>
              <a:buFont typeface="Wingdings" pitchFamily="2" charset="2"/>
              <a:buChar char="§"/>
            </a:pPr>
            <a:r>
              <a:rPr lang="ru-RU" sz="1600" dirty="0" smtClean="0">
                <a:solidFill>
                  <a:schemeClr val="bg1"/>
                </a:solidFill>
                <a:latin typeface="Arial Black" pitchFamily="34" charset="0"/>
              </a:rPr>
              <a:t>Ради этих волокон и выращивают хлопчатник.</a:t>
            </a:r>
          </a:p>
          <a:p>
            <a:pPr>
              <a:buClrTx/>
              <a:buFont typeface="Wingdings" pitchFamily="2" charset="2"/>
              <a:buChar char="§"/>
            </a:pP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" name="Содержимое 3" descr="строение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611687" y="1294605"/>
            <a:ext cx="4136777" cy="5187181"/>
          </a:xfrm>
          <a:prstGeom prst="rect">
            <a:avLst/>
          </a:prstGeom>
          <a:ln w="190500" cap="sq">
            <a:solidFill>
              <a:schemeClr val="accent1">
                <a:lumMod val="5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st21_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48064" y="332656"/>
            <a:ext cx="3015178" cy="26935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Рисунок 1" descr="10_cotton.jpg"/>
          <p:cNvPicPr>
            <a:picLocks noChangeAspect="1"/>
          </p:cNvPicPr>
          <p:nvPr/>
        </p:nvPicPr>
        <p:blipFill>
          <a:blip r:embed="rId3" cstate="print"/>
          <a:srcRect l="15120"/>
          <a:stretch>
            <a:fillRect/>
          </a:stretch>
        </p:blipFill>
        <p:spPr>
          <a:xfrm>
            <a:off x="251520" y="260648"/>
            <a:ext cx="4032448" cy="35014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 descr="123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32040" y="3356992"/>
            <a:ext cx="3528392" cy="32520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reWalls.com-2007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7544" y="4023066"/>
            <a:ext cx="3384376" cy="25382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301608" cy="1475656"/>
          </a:xfrm>
        </p:spPr>
        <p:txBody>
          <a:bodyPr>
            <a:noAutofit/>
          </a:bodyPr>
          <a:lstStyle/>
          <a:p>
            <a:r>
              <a:rPr lang="ru-RU" sz="3200" b="0" dirty="0" smtClean="0">
                <a:solidFill>
                  <a:schemeClr val="bg1"/>
                </a:solidFill>
                <a:latin typeface="Arial Black" pitchFamily="34" charset="0"/>
              </a:rPr>
              <a:t>Коробочки созревают не одновременно, поэтому хлопок убирают в 3-4 приёма.</a:t>
            </a:r>
            <a:endParaRPr lang="ru-RU" sz="3200" b="0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" name="Содержимое 3" descr="paxta_kuprin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15617" y="1694519"/>
            <a:ext cx="7272808" cy="47552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Arial Black" pitchFamily="34" charset="0"/>
              </a:rPr>
              <a:t>Уборка хлопка – это очень тяжёлый процесс</a:t>
            </a:r>
            <a:endParaRPr lang="ru-RU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6" name="Содержимое 5" descr="6161249085_f5abe5be2d_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1340768"/>
            <a:ext cx="3672408" cy="24482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 descr="33_cotton_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20072" y="1268760"/>
            <a:ext cx="3457476" cy="24734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 descr="aad0132435fd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76056" y="4077072"/>
            <a:ext cx="3683640" cy="24864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4077072"/>
            <a:ext cx="3960440" cy="25791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91264" cy="2204864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Arial Black" pitchFamily="34" charset="0"/>
              </a:rPr>
              <a:t>Из хлопчатника производят нитки, ткани, хлопковое масло, употребляемое в пищу; маргарин, глицерин, мыло,  вату, денежную бумагу, смазочные материалы. </a:t>
            </a:r>
            <a:endParaRPr lang="ru-RU" sz="2400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" name="Содержимое 3" descr="3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2060848"/>
            <a:ext cx="2987824" cy="17677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187332_w640_h640_masloh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16216" y="1916832"/>
            <a:ext cx="2337048" cy="23370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2396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51920" y="2060848"/>
            <a:ext cx="2088232" cy="16705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 descr="1360581643_masl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03848" y="4221088"/>
            <a:ext cx="2664296" cy="19478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 descr="niti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67544" y="4077072"/>
            <a:ext cx="2057400" cy="22193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 descr="money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300192" y="4581128"/>
            <a:ext cx="2543944" cy="19079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132856"/>
            <a:ext cx="8003232" cy="1517030"/>
          </a:xfrm>
        </p:spPr>
        <p:txBody>
          <a:bodyPr>
            <a:normAutofit/>
          </a:bodyPr>
          <a:lstStyle/>
          <a:p>
            <a:r>
              <a:rPr lang="ru-RU" sz="4800" dirty="0" smtClean="0">
                <a:solidFill>
                  <a:schemeClr val="bg1"/>
                </a:solidFill>
                <a:latin typeface="Arial Black" pitchFamily="34" charset="0"/>
              </a:rPr>
              <a:t>Спасибо за внимание!</a:t>
            </a:r>
            <a:endParaRPr lang="ru-RU" sz="48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160</TotalTime>
  <Words>199</Words>
  <Application>Microsoft Office PowerPoint</Application>
  <PresentationFormat>Экран (4:3)</PresentationFormat>
  <Paragraphs>18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Апекс</vt:lpstr>
      <vt:lpstr>Хлопок или «белое золото»</vt:lpstr>
      <vt:lpstr>Где растет хлопок?</vt:lpstr>
      <vt:lpstr>Условия для роста </vt:lpstr>
      <vt:lpstr>Строение  хлопчатника</vt:lpstr>
      <vt:lpstr>Слайд 5</vt:lpstr>
      <vt:lpstr>Коробочки созревают не одновременно, поэтому хлопок убирают в 3-4 приёма.</vt:lpstr>
      <vt:lpstr>Уборка хлопка – это очень тяжёлый процесс</vt:lpstr>
      <vt:lpstr>Из хлопчатника производят нитки, ткани, хлопковое масло, употребляемое в пищу; маргарин, глицерин, мыло,  вату, денежную бумагу, смазочные материалы. 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SamLab.ws</cp:lastModifiedBy>
  <cp:revision>24</cp:revision>
  <dcterms:modified xsi:type="dcterms:W3CDTF">2013-12-02T16:32:16Z</dcterms:modified>
</cp:coreProperties>
</file>