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2" r:id="rId3"/>
    <p:sldId id="303" r:id="rId4"/>
    <p:sldId id="259" r:id="rId5"/>
    <p:sldId id="263" r:id="rId6"/>
    <p:sldId id="264" r:id="rId7"/>
    <p:sldId id="298" r:id="rId8"/>
    <p:sldId id="265" r:id="rId9"/>
    <p:sldId id="266" r:id="rId10"/>
    <p:sldId id="27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6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9" r:id="rId39"/>
    <p:sldId id="300" r:id="rId40"/>
    <p:sldId id="304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CC00"/>
    <a:srgbClr val="EFF7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17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20E1C9-05FC-49D5-A33A-D99287653B6E}" type="doc">
      <dgm:prSet loTypeId="urn:microsoft.com/office/officeart/2005/8/layout/vList2" loCatId="list" qsTypeId="urn:microsoft.com/office/officeart/2005/8/quickstyle/simple5" qsCatId="simple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0C8C39D4-0CA0-46C5-9593-86E7051F0F58}">
      <dgm:prSet custT="1"/>
      <dgm:spPr/>
      <dgm:t>
        <a:bodyPr/>
        <a:lstStyle/>
        <a:p>
          <a:pPr rtl="0"/>
          <a:r>
            <a:rPr lang="ru-RU" sz="4800" dirty="0">
              <a:solidFill>
                <a:srgbClr val="C00000"/>
              </a:solidFill>
              <a:latin typeface="Impact" pitchFamily="34" charset="0"/>
            </a:rPr>
            <a:t>Животные Волгоградской области, занесённые в Красную книгу</a:t>
          </a:r>
        </a:p>
      </dgm:t>
    </dgm:pt>
    <dgm:pt modelId="{5B78F120-362A-4C0E-A00F-34B170E16C0D}" type="parTrans" cxnId="{70B0BD05-D435-47AA-AA4E-B7B93113DB82}">
      <dgm:prSet/>
      <dgm:spPr/>
      <dgm:t>
        <a:bodyPr/>
        <a:lstStyle/>
        <a:p>
          <a:endParaRPr lang="ru-RU"/>
        </a:p>
      </dgm:t>
    </dgm:pt>
    <dgm:pt modelId="{FB86A65F-B86C-44FE-A25C-9C41DEA587D0}" type="sibTrans" cxnId="{70B0BD05-D435-47AA-AA4E-B7B93113DB82}">
      <dgm:prSet/>
      <dgm:spPr/>
      <dgm:t>
        <a:bodyPr/>
        <a:lstStyle/>
        <a:p>
          <a:endParaRPr lang="ru-RU"/>
        </a:p>
      </dgm:t>
    </dgm:pt>
    <dgm:pt modelId="{ACE1BB89-8A40-4282-8B7C-5F879E906908}" type="pres">
      <dgm:prSet presAssocID="{AA20E1C9-05FC-49D5-A33A-D99287653B6E}" presName="linear" presStyleCnt="0">
        <dgm:presLayoutVars>
          <dgm:animLvl val="lvl"/>
          <dgm:resizeHandles val="exact"/>
        </dgm:presLayoutVars>
      </dgm:prSet>
      <dgm:spPr/>
    </dgm:pt>
    <dgm:pt modelId="{F50D8B2A-3D95-4FEC-A633-F170AD590615}" type="pres">
      <dgm:prSet presAssocID="{0C8C39D4-0CA0-46C5-9593-86E7051F0F58}" presName="parentText" presStyleLbl="node1" presStyleIdx="0" presStyleCnt="1" custScaleY="727593">
        <dgm:presLayoutVars>
          <dgm:chMax val="0"/>
          <dgm:bulletEnabled val="1"/>
        </dgm:presLayoutVars>
      </dgm:prSet>
      <dgm:spPr/>
    </dgm:pt>
  </dgm:ptLst>
  <dgm:cxnLst>
    <dgm:cxn modelId="{70B0BD05-D435-47AA-AA4E-B7B93113DB82}" srcId="{AA20E1C9-05FC-49D5-A33A-D99287653B6E}" destId="{0C8C39D4-0CA0-46C5-9593-86E7051F0F58}" srcOrd="0" destOrd="0" parTransId="{5B78F120-362A-4C0E-A00F-34B170E16C0D}" sibTransId="{FB86A65F-B86C-44FE-A25C-9C41DEA587D0}"/>
    <dgm:cxn modelId="{CD466E31-BADF-419A-A9DE-EB6B9B74075E}" type="presOf" srcId="{AA20E1C9-05FC-49D5-A33A-D99287653B6E}" destId="{ACE1BB89-8A40-4282-8B7C-5F879E906908}" srcOrd="0" destOrd="0" presId="urn:microsoft.com/office/officeart/2005/8/layout/vList2"/>
    <dgm:cxn modelId="{7184E07B-76E0-4793-A901-364F9E11418A}" type="presOf" srcId="{0C8C39D4-0CA0-46C5-9593-86E7051F0F58}" destId="{F50D8B2A-3D95-4FEC-A633-F170AD590615}" srcOrd="0" destOrd="0" presId="urn:microsoft.com/office/officeart/2005/8/layout/vList2"/>
    <dgm:cxn modelId="{F491DBE7-4889-4A72-95C3-1EEFCDAA08C4}" type="presParOf" srcId="{ACE1BB89-8A40-4282-8B7C-5F879E906908}" destId="{F50D8B2A-3D95-4FEC-A633-F170AD59061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20E1C9-05FC-49D5-A33A-D99287653B6E}" type="doc">
      <dgm:prSet loTypeId="urn:microsoft.com/office/officeart/2005/8/layout/vList2" loCatId="list" qsTypeId="urn:microsoft.com/office/officeart/2005/8/quickstyle/simple5" qsCatId="simple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0C8C39D4-0CA0-46C5-9593-86E7051F0F58}">
      <dgm:prSet custT="1"/>
      <dgm:spPr/>
      <dgm:t>
        <a:bodyPr/>
        <a:lstStyle/>
        <a:p>
          <a:pPr rtl="0"/>
          <a:r>
            <a:rPr lang="ru-RU" sz="4800" dirty="0">
              <a:solidFill>
                <a:srgbClr val="C00000"/>
              </a:solidFill>
              <a:latin typeface="Impact" pitchFamily="34" charset="0"/>
            </a:rPr>
            <a:t>Растения Волгоградской области, занесённые в Красную книгу</a:t>
          </a:r>
        </a:p>
      </dgm:t>
    </dgm:pt>
    <dgm:pt modelId="{5B78F120-362A-4C0E-A00F-34B170E16C0D}" type="parTrans" cxnId="{70B0BD05-D435-47AA-AA4E-B7B93113DB82}">
      <dgm:prSet/>
      <dgm:spPr/>
      <dgm:t>
        <a:bodyPr/>
        <a:lstStyle/>
        <a:p>
          <a:endParaRPr lang="ru-RU"/>
        </a:p>
      </dgm:t>
    </dgm:pt>
    <dgm:pt modelId="{FB86A65F-B86C-44FE-A25C-9C41DEA587D0}" type="sibTrans" cxnId="{70B0BD05-D435-47AA-AA4E-B7B93113DB82}">
      <dgm:prSet/>
      <dgm:spPr/>
      <dgm:t>
        <a:bodyPr/>
        <a:lstStyle/>
        <a:p>
          <a:endParaRPr lang="ru-RU"/>
        </a:p>
      </dgm:t>
    </dgm:pt>
    <dgm:pt modelId="{ACE1BB89-8A40-4282-8B7C-5F879E906908}" type="pres">
      <dgm:prSet presAssocID="{AA20E1C9-05FC-49D5-A33A-D99287653B6E}" presName="linear" presStyleCnt="0">
        <dgm:presLayoutVars>
          <dgm:animLvl val="lvl"/>
          <dgm:resizeHandles val="exact"/>
        </dgm:presLayoutVars>
      </dgm:prSet>
      <dgm:spPr/>
    </dgm:pt>
    <dgm:pt modelId="{F50D8B2A-3D95-4FEC-A633-F170AD590615}" type="pres">
      <dgm:prSet presAssocID="{0C8C39D4-0CA0-46C5-9593-86E7051F0F58}" presName="parentText" presStyleLbl="node1" presStyleIdx="0" presStyleCnt="1" custScaleY="814904">
        <dgm:presLayoutVars>
          <dgm:chMax val="0"/>
          <dgm:bulletEnabled val="1"/>
        </dgm:presLayoutVars>
      </dgm:prSet>
      <dgm:spPr/>
    </dgm:pt>
  </dgm:ptLst>
  <dgm:cxnLst>
    <dgm:cxn modelId="{70B0BD05-D435-47AA-AA4E-B7B93113DB82}" srcId="{AA20E1C9-05FC-49D5-A33A-D99287653B6E}" destId="{0C8C39D4-0CA0-46C5-9593-86E7051F0F58}" srcOrd="0" destOrd="0" parTransId="{5B78F120-362A-4C0E-A00F-34B170E16C0D}" sibTransId="{FB86A65F-B86C-44FE-A25C-9C41DEA587D0}"/>
    <dgm:cxn modelId="{C1B37194-D201-44E5-B9AA-F2F093F971CA}" type="presOf" srcId="{0C8C39D4-0CA0-46C5-9593-86E7051F0F58}" destId="{F50D8B2A-3D95-4FEC-A633-F170AD590615}" srcOrd="0" destOrd="0" presId="urn:microsoft.com/office/officeart/2005/8/layout/vList2"/>
    <dgm:cxn modelId="{E6F1B7A2-E3AE-44CB-B747-9CBD44043311}" type="presOf" srcId="{AA20E1C9-05FC-49D5-A33A-D99287653B6E}" destId="{ACE1BB89-8A40-4282-8B7C-5F879E906908}" srcOrd="0" destOrd="0" presId="urn:microsoft.com/office/officeart/2005/8/layout/vList2"/>
    <dgm:cxn modelId="{B6F69724-087C-4F39-818B-D6597CED4EC0}" type="presParOf" srcId="{ACE1BB89-8A40-4282-8B7C-5F879E906908}" destId="{F50D8B2A-3D95-4FEC-A633-F170AD59061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0D8B2A-3D95-4FEC-A633-F170AD590615}">
      <dsp:nvSpPr>
        <dsp:cNvPr id="0" name=""/>
        <dsp:cNvSpPr/>
      </dsp:nvSpPr>
      <dsp:spPr>
        <a:xfrm>
          <a:off x="0" y="1744"/>
          <a:ext cx="5143536" cy="3568411"/>
        </a:xfrm>
        <a:prstGeom prst="round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6">
                <a:alpha val="9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rgbClr val="C00000"/>
              </a:solidFill>
              <a:latin typeface="Impact" pitchFamily="34" charset="0"/>
            </a:rPr>
            <a:t>Животные Волгоградской области, занесённые в Красную книгу</a:t>
          </a:r>
        </a:p>
      </dsp:txBody>
      <dsp:txXfrm>
        <a:off x="174195" y="175939"/>
        <a:ext cx="4795146" cy="32200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0D8B2A-3D95-4FEC-A633-F170AD590615}">
      <dsp:nvSpPr>
        <dsp:cNvPr id="0" name=""/>
        <dsp:cNvSpPr/>
      </dsp:nvSpPr>
      <dsp:spPr>
        <a:xfrm>
          <a:off x="0" y="214314"/>
          <a:ext cx="5143536" cy="4000527"/>
        </a:xfrm>
        <a:prstGeom prst="roundRect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shade val="47500"/>
                <a:satMod val="137000"/>
              </a:schemeClr>
            </a:gs>
            <a:gs pos="55000">
              <a:schemeClr val="accent6">
                <a:alpha val="90000"/>
                <a:hueOff val="0"/>
                <a:satOff val="0"/>
                <a:lumOff val="0"/>
                <a:alphaOff val="0"/>
                <a:shade val="69000"/>
                <a:satMod val="137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shade val="98000"/>
                <a:satMod val="137000"/>
              </a:schemeClr>
            </a:gs>
          </a:gsLst>
          <a:lin ang="16200000" scaled="0"/>
        </a:gradFill>
        <a:ln>
          <a:noFill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cene3d>
          <a:camera prst="orthographicFront" fov="0">
            <a:rot lat="0" lon="0" rev="0"/>
          </a:camera>
          <a:lightRig rig="threePt" dir="t">
            <a:rot lat="0" lon="0" rev="1800000"/>
          </a:lightRig>
        </a:scene3d>
        <a:sp3d prstMaterial="matte">
          <a:bevelT h="200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800" kern="1200" dirty="0">
              <a:solidFill>
                <a:srgbClr val="C00000"/>
              </a:solidFill>
              <a:latin typeface="Impact" pitchFamily="34" charset="0"/>
            </a:rPr>
            <a:t>Растения Волгоградской области, занесённые в Красную книгу</a:t>
          </a:r>
        </a:p>
      </dsp:txBody>
      <dsp:txXfrm>
        <a:off x="195290" y="409604"/>
        <a:ext cx="4752956" cy="36099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4%D0%B0%D0%B9%D0%BB:Redbook_of_Volgograd_oblast_(2_Plantae)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4%D0%B0%D0%B9%D0%BB:Redbook_of_Volgograd_oblast_(2_Plantae)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redbookvo.volgawetlands.ru/galery/051%20&#1051;&#1102;&#1094;&#1080;&#1085;&#1072;%20&#8211;%20Hamearis%20lucina.html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hyperlink" Target="http://redbookvo.volgawetlands.ru/galery/071%20&#1055;&#1086;&#1083;&#1080;&#1082;&#1089;&#1077;&#1085;&#1072;%20&#8211;%20Zerynthia%20polyxsena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redbookvo.volgawetlands.ru/galery/041%20&#1050;&#1088;&#1072;&#1089;&#1086;&#1090;&#1077;&#1083;%20&#1087;&#1072;&#1093;&#1091;&#1095;&#1080;&#1081;%20&#8211;%20Calosoma%20sicophanta.html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hyperlink" Target="http://redbookvo.volgawetlands.ru/galery/066%20&#1055;&#1077;&#1088;&#1077;&#1074;&#1103;&#1079;&#1082;&#1072;%20-%20Vormela%20peregusna.html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redbookvo.volgawetlands.ru/galery/017%20&#1043;&#1072;&#1076;&#1102;&#1082;&#1072;%20&#1053;&#1080;&#1082;&#1086;&#1083;&#1100;&#1089;&#1082;&#1086;&#1075;&#1086;%20&#8211;%20Vipera%20nicolskii.html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49.jpeg"/><Relationship Id="rId2" Type="http://schemas.openxmlformats.org/officeDocument/2006/relationships/hyperlink" Target="http://redbookvo.volgawetlands.ru/galery/004%20&#1040;&#1076;&#1086;&#1085;&#1080;&#1089;%20&#1074;&#1077;&#1089;&#1077;&#1085;&#1085;&#1080;&#1081;,%20&#1043;&#1086;&#1088;&#1080;&#1094;&#1074;&#1077;&#1090;%20-%20Adonis%20vernalis%20L.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edbookvo.volgawetlands.ru/galery/002%20&#1040;&#1076;&#1086;&#1085;&#1080;&#1089;%20&#1074;&#1077;&#1089;&#1077;&#1085;&#1085;&#1080;&#1081;,%20&#1043;&#1086;&#1088;&#1080;&#1094;&#1074;&#1077;&#1090;%20-%20Adonis%20vernalis%20L..html" TargetMode="External"/><Relationship Id="rId5" Type="http://schemas.openxmlformats.org/officeDocument/2006/relationships/image" Target="../media/image48.jpeg"/><Relationship Id="rId4" Type="http://schemas.openxmlformats.org/officeDocument/2006/relationships/hyperlink" Target="http://redbookvo.volgawetlands.ru/galery/003%20&#1040;&#1076;&#1086;&#1085;&#1080;&#1089;%20&#1074;&#1077;&#1089;&#1077;&#1085;&#1085;&#1080;&#1081;,%20&#1043;&#1086;&#1088;&#1080;&#1094;&#1074;&#1077;&#1090;%20-%20Adonis%20vernalis%20L..html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://redbookvo.volgawetlands.ru/galery/014%20&#1041;&#1088;&#1072;&#1085;&#1076;&#1091;&#1096;&#1082;&#1072;%20&#1088;&#1072;&#1079;&#1085;&#1086;&#1094;&#1074;&#1077;&#1090;&#1085;&#1072;&#1103;%20-%20Bulbocodium%20versicolor%20(Ker-Gawl.)%20Spreng.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hyperlink" Target="http://redbookvo.volgawetlands.ru/galery/065%20&#1055;&#1077;&#1088;&#1074;&#1086;&#1094;&#1074;&#1077;&#1090;%20&#1074;&#1077;&#1089;&#1077;&#1085;&#1085;&#1080;&#1081;%20-%20Primula%20veris%20L..html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4.jpeg"/><Relationship Id="rId2" Type="http://schemas.openxmlformats.org/officeDocument/2006/relationships/hyperlink" Target="http://redbookvo.volgawetlands.ru/galery/028%20&#1050;&#1072;&#1089;&#1072;&#1090;&#1080;&#1082;%20(&#1048;&#1088;&#1080;&#1089;)%20&#1082;&#1072;&#1088;&#1083;&#1080;&#1082;&#1086;&#1074;&#1099;&#1081;%20-%20Iris%20pumila%20L.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edbookvo.volgawetlands.ru/galery/034%20&#1050;&#1072;&#1089;&#1072;&#1090;&#1080;&#1082;%20(&#1048;&#1088;&#1080;&#1089;)%20&#1090;&#1086;&#1085;&#1082;&#1086;&#1083;&#1080;&#1089;&#1090;&#1085;&#1099;&#1081;%20-%20Iris%20tenuifolia%20Pall..html" TargetMode="External"/><Relationship Id="rId5" Type="http://schemas.openxmlformats.org/officeDocument/2006/relationships/image" Target="../media/image53.jpeg"/><Relationship Id="rId4" Type="http://schemas.openxmlformats.org/officeDocument/2006/relationships/hyperlink" Target="http://redbookvo.volgawetlands.ru/galery/031%20&#1050;&#1072;&#1089;&#1072;&#1090;&#1080;&#1082;%20(&#1048;&#1088;&#1080;&#1089;)%20&#1082;&#1072;&#1088;&#1083;&#1080;&#1082;&#1086;&#1074;&#1099;&#1081;%20-%20Iris%20pumila%20L..html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7.jpeg"/><Relationship Id="rId2" Type="http://schemas.openxmlformats.org/officeDocument/2006/relationships/hyperlink" Target="http://redbookvo.volgawetlands.ru/galery/099%20&#1058;&#1102;&#1083;&#1100;&#1087;&#1072;&#1085;%20&#1043;&#1077;&#1089;&#1085;&#1077;&#1088;&#1072;%20(&#1064;&#1088;&#1077;&#1085;&#1082;&#1072;)%20-%20Tulipa%20gesneriana%20L.%20(T.%20schrenkii%20Regel)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edbookvo.volgawetlands.ru/galery/090%20&#1058;&#1102;&#1083;&#1100;&#1087;&#1072;&#1085;%20&#1043;&#1077;&#1089;&#1085;&#1077;&#1088;&#1072;%20(&#1064;&#1088;&#1077;&#1085;&#1082;&#1072;)%20-%20Tulipa%20gesneriana%20L.%20(T.%20schrenkii%20Regel).html" TargetMode="External"/><Relationship Id="rId5" Type="http://schemas.openxmlformats.org/officeDocument/2006/relationships/image" Target="../media/image56.jpeg"/><Relationship Id="rId4" Type="http://schemas.openxmlformats.org/officeDocument/2006/relationships/hyperlink" Target="http://redbookvo.volgawetlands.ru/galery/097%20&#1058;&#1102;&#1083;&#1100;&#1087;&#1072;&#1085;%20&#1043;&#1077;&#1089;&#1085;&#1077;&#1088;&#1072;%20(&#1064;&#1088;&#1077;&#1085;&#1082;&#1072;)%20-%20Tulipa%20gesneriana%20L.%20(T.%20schrenkii%20Regel).html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hyperlink" Target="http://redbookvo.volgawetlands.ru/galery/039%20&#1050;&#1086;&#1087;&#1077;&#1077;&#1095;&#1085;&#1080;&#1082;%20&#1084;&#1077;&#1083;&#1086;&#1074;&#1086;&#1081;%20-%20Hedysarum%20cretaceum%20Fisch.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hyperlink" Target="http://redbookvo.volgawetlands.ru/galery/040%20&#1050;&#1086;&#1087;&#1077;&#1077;&#1095;&#1085;&#1080;&#1082;%20&#1084;&#1077;&#1083;&#1086;&#1074;&#1086;&#1081;%20-%20Hedysarum%20cretaceum%20Fisch..html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2.jpeg"/><Relationship Id="rId2" Type="http://schemas.openxmlformats.org/officeDocument/2006/relationships/hyperlink" Target="http://redbookvo.volgawetlands.ru/galery/060%20&#1052;&#1086;&#1078;&#1078;&#1077;&#1074;&#1077;&#1083;&#1100;&#1085;&#1080;&#1082;%20&#1082;&#1072;&#1079;&#1072;&#1094;&#1082;&#1080;&#1081;%20-%20Juniperus%20sabina%20L.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edbookvo.volgawetlands.ru/galery/059%20&#1052;&#1086;&#1078;&#1078;&#1077;&#1074;&#1077;&#1083;&#1100;&#1085;&#1080;&#1082;%20&#1082;&#1072;&#1079;&#1072;&#1094;&#1082;&#1080;&#1081;%20-%20Juniperus%20sabina%20L..html" TargetMode="External"/><Relationship Id="rId5" Type="http://schemas.openxmlformats.org/officeDocument/2006/relationships/image" Target="../media/image61.jpeg"/><Relationship Id="rId4" Type="http://schemas.openxmlformats.org/officeDocument/2006/relationships/hyperlink" Target="http://redbookvo.volgawetlands.ru/galery/062%20&#1052;&#1086;&#1078;&#1078;&#1077;&#1074;&#1077;&#1083;&#1100;&#1085;&#1080;&#1082;%20&#1082;&#1072;&#1079;&#1072;&#1094;&#1082;&#1080;&#1081;%20-%20Juniperus%20sabina%20L..html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hyperlink" Target="http://redbookvo.volgawetlands.ru/galery/021%20&#1046;&#1077;&#1083;&#1090;&#1091;&#1096;&#1085;&#1080;&#1082;%20&#1084;&#1077;&#1083;&#1086;&#1074;&#1086;&#1081;%20-%20Erysimum%20cretaceum%20(Rupr.)%20Schmalh.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hyperlink" Target="http://redbookvo.volgawetlands.ru/galery/026%20&#1048;&#1089;&#1089;&#1086;&#1087;%20&#1084;&#1077;&#1083;&#1086;&#1074;&#1086;&#1081;%20-%20Hyssopus%20cretaceus%20Dubjan..html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hyperlink" Target="http://redbookvo.volgawetlands.ru/galery/037%20&#1050;&#1086;&#1074;&#1099;&#1083;&#1100;%20&#1086;&#1087;&#1091;&#1096;&#1105;&#1085;&#1085;&#1086;&#1083;&#1080;&#1089;&#1090;&#1085;&#1099;&#1081;%20-%20Stipa%20dasyphylla%20(Lindem.)%20Trautv.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eg"/><Relationship Id="rId4" Type="http://schemas.openxmlformats.org/officeDocument/2006/relationships/hyperlink" Target="http://redbookvo.volgawetlands.ru/galery/053%20&#1052;&#1072;&#1088;&#1089;&#1080;&#1083;&#1077;&#1103;%20&#1097;&#1077;&#1090;&#1080;&#1085;&#1080;&#1089;&#1090;&#1072;&#1103;%20-%20Marsilea%20strigosa%20Willd..html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hyperlink" Target="http://redbookvo.volgawetlands.ru/galery/072%20&#1055;&#1086;&#1083;&#1099;&#1085;&#1100;%20&#1073;&#1077;&#1083;&#1086;&#1074;&#1086;&#1081;&#1083;&#1086;&#1095;&#1085;&#1072;&#1103;%20-%20Artemisia%20hololeuca%20Bieb.%20ex%20Bess.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hyperlink" Target="http://redbookvo.volgawetlands.ru/galery/035%20&#1050;&#1072;&#1090;&#1088;&#1072;&#1085;%20&#1090;&#1072;&#1090;&#1072;&#1088;&#1089;&#1082;&#1080;&#1081;%20-%20Crambe%20tataria%20Sebeok.html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redbookvo.volgawetlands.ru/galery/076%20&#1055;&#1088;&#1086;&#1089;&#1090;&#1088;&#1077;&#1083;%20&#1083;&#1091;&#1075;&#1086;&#1074;&#1086;&#1081;%20-%20Pulsatilla%20pratensis%20(L.)%20Mill.%20subsp.%20nigricans%20(Storck)%20Zam..html" TargetMode="External"/><Relationship Id="rId3" Type="http://schemas.openxmlformats.org/officeDocument/2006/relationships/image" Target="../media/image69.jpeg"/><Relationship Id="rId7" Type="http://schemas.openxmlformats.org/officeDocument/2006/relationships/image" Target="../media/image71.jpeg"/><Relationship Id="rId2" Type="http://schemas.openxmlformats.org/officeDocument/2006/relationships/hyperlink" Target="http://redbookvo.volgawetlands.ru/galery/079%20&#1055;&#1088;&#1086;&#1089;&#1090;&#1088;&#1077;&#1083;%20&#1088;&#1072;&#1089;&#1082;&#1088;&#1099;&#1090;&#1099;&#1081;%20(&#1089;&#1086;&#1085;-&#1090;&#1088;&#1072;&#1074;&#1072;)%20-%20Pulsatilla%20patens%20(L.)%20Mill.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edbookvo.volgawetlands.ru/galery/075%20&#1055;&#1088;&#1086;&#1089;&#1090;&#1088;&#1077;&#1083;%20&#1083;&#1091;&#1075;&#1086;&#1074;&#1086;&#1081;%20-%20Pulsatilla%20pratensis%20(L.)%20Mill.%20subsp.%20nigricans%20(Storck)%20Zam..html" TargetMode="External"/><Relationship Id="rId5" Type="http://schemas.openxmlformats.org/officeDocument/2006/relationships/image" Target="../media/image70.jpeg"/><Relationship Id="rId4" Type="http://schemas.openxmlformats.org/officeDocument/2006/relationships/hyperlink" Target="http://redbookvo.volgawetlands.ru/galery/081%20&#1055;&#1088;&#1086;&#1089;&#1090;&#1088;&#1077;&#1083;%20&#1088;&#1072;&#1089;&#1082;&#1088;&#1099;&#1090;&#1099;&#1081;%20(&#1089;&#1086;&#1085;-&#1090;&#1088;&#1072;&#1074;&#1072;)%20-%20Pulsatilla%20patens%20(L.)%20Mill..html" TargetMode="External"/><Relationship Id="rId9" Type="http://schemas.openxmlformats.org/officeDocument/2006/relationships/image" Target="../media/image7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hyperlink" Target="http://redbookvo.volgawetlands.ru/galery/085%20&#1056;&#1103;&#1073;&#1095;&#1080;&#1082;%20&#1088;&#1091;&#1089;&#1089;&#1082;&#1080;&#1081;%20-%20Fritillaria%20ruthenica%20Wikstr.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jpeg"/><Relationship Id="rId4" Type="http://schemas.openxmlformats.org/officeDocument/2006/relationships/hyperlink" Target="http://redbookvo.volgawetlands.ru/galery/086%20&#1056;&#1103;&#1073;&#1095;&#1080;&#1082;%20&#1088;&#1091;&#1089;&#1089;&#1082;&#1080;&#1081;%20-%20Fritillaria%20ruthenica%20Wikstr..html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hyperlink" Target="http://redbookvo.volgawetlands.ru/galery/100%20&#1064;&#1087;&#1072;&#1078;&#1085;&#1080;&#1082;%20(&#1043;&#1083;&#1072;&#1076;&#1080;&#1086;&#1083;&#1091;&#1089;)%20&#1090;&#1086;&#1085;&#1082;&#1080;&#1081;%20-%20Gladiolus%20tenuis%20Bieb.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jpeg"/><Relationship Id="rId4" Type="http://schemas.openxmlformats.org/officeDocument/2006/relationships/hyperlink" Target="http://redbookvo.volgawetlands.ru/galery/101%20&#1071;&#1090;&#1088;&#1099;&#1096;&#1085;&#1080;&#1082;%20&#1073;&#1086;&#1083;&#1086;&#1090;&#1085;&#1099;&#1081;%20-%20Orchis%20palustris%20Jacq..html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ashipunov.info/shipunov/school/books/kr_kn_volgogr_obl_2000_1_chast.djv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Elena\Pictures\87CA1EQJHTCAGDS40GCA1E4ULVCA83VH6NCANLSTC4CAV04EI7CANX3B79CAVNDZMZCAD1UE3KCACRLH20CAXKT3TUCAA97ZJOCACP0DNLCAVYQKC4CABE4K1FCAUDEEMMCANVVM46CA6LXDI5CAER9MAR.jpg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786182" y="357167"/>
            <a:ext cx="5143536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5400" b="1" dirty="0">
                <a:solidFill>
                  <a:srgbClr val="FF0000"/>
                </a:solidFill>
                <a:latin typeface="Georgia" pitchFamily="18" charset="0"/>
                <a:ea typeface="Cambria Math" pitchFamily="18" charset="0"/>
                <a:cs typeface="Times New Roman" pitchFamily="18" charset="0"/>
              </a:rPr>
              <a:t>Красная книга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800" b="1" dirty="0">
                <a:solidFill>
                  <a:srgbClr val="FF0000"/>
                </a:solidFill>
                <a:latin typeface="Georgia" pitchFamily="18" charset="0"/>
                <a:ea typeface="Cambria Math" pitchFamily="18" charset="0"/>
                <a:cs typeface="Times New Roman" pitchFamily="18" charset="0"/>
              </a:rPr>
              <a:t>Волгоградской области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solidFill>
                <a:srgbClr val="FF0000"/>
              </a:solidFill>
              <a:latin typeface="Cambria Math" pitchFamily="18" charset="0"/>
              <a:ea typeface="Cambria Math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solidFill>
                <a:srgbClr val="FF0000"/>
              </a:solidFill>
              <a:latin typeface="Cambria Math" pitchFamily="18" charset="0"/>
              <a:ea typeface="Cambria Math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solidFill>
                <a:srgbClr val="FF0000"/>
              </a:solidFill>
              <a:latin typeface="Cambria Math" pitchFamily="18" charset="0"/>
              <a:ea typeface="Cambria Math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200" b="1" dirty="0">
              <a:solidFill>
                <a:srgbClr val="FF0000"/>
              </a:solidFill>
              <a:latin typeface="Cambria Math" pitchFamily="18" charset="0"/>
              <a:ea typeface="Cambria Math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1600" dirty="0">
              <a:solidFill>
                <a:srgbClr val="FF000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500042"/>
            <a:ext cx="3968349" cy="45259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Elena\Pictures\87CA1EQJHTCAGDS40GCA1E4ULVCA83VH6NCANLSTC4CAV04EI7CANX3B79CAVNDZMZCAD1UE3KCACRLH20CAXKT3TUCAA97ZJOCACP0DNLCAVYQKC4CABE4K1FCAUDEEMMCANVVM46CA6LXDI5CAER9MA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0"/>
            <a:ext cx="9286844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64" y="2285992"/>
            <a:ext cx="6143636" cy="2214578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FF0000"/>
                </a:solidFill>
                <a:latin typeface="Arial Black" pitchFamily="34" charset="0"/>
              </a:rPr>
              <a:t>Красная книга </a:t>
            </a:r>
            <a:r>
              <a:rPr lang="ru-RU" sz="2400" b="1" dirty="0">
                <a:solidFill>
                  <a:schemeClr val="bg1"/>
                </a:solidFill>
                <a:latin typeface="Arial Black" pitchFamily="34" charset="0"/>
              </a:rPr>
              <a:t>Волгоградской области</a:t>
            </a:r>
            <a:r>
              <a:rPr lang="ru-RU" sz="2400" dirty="0">
                <a:solidFill>
                  <a:schemeClr val="bg1"/>
                </a:solidFill>
                <a:latin typeface="Arial Black" pitchFamily="34" charset="0"/>
              </a:rPr>
              <a:t> — официальный документ, содержащий информацию о распространении, состоянии и мерах охраны редких и находящихся под угрозой исчезновения видов животных, растений и других организмов, обитающих на территории области, а также нормативные правовые акты, определяющие порядок использования и охраны объектов животного и растительного мира, составляющих предмет действия Красной книги</a:t>
            </a:r>
          </a:p>
        </p:txBody>
      </p:sp>
      <p:pic>
        <p:nvPicPr>
          <p:cNvPr id="5" name="Рисунок 4" descr="http://upload.wikimedia.org/wikipedia/ru/c/c4/Redbook_of_Volgograd_oblast_%282_Plantae%29.jpg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85728"/>
            <a:ext cx="278608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Elena\Pictures\87CA1EQJHTCAGDS40GCA1E4ULVCA83VH6NCANLSTC4CAV04EI7CANX3B79CAVNDZMZCAD1UE3KCACRLH20CAXKT3TUCAA97ZJOCACP0DNLCAVYQKC4CABE4K1FCAUDEEMMCANVVM46CA6LXDI5CAER9MAR.jpg"/>
          <p:cNvPicPr>
            <a:picLocks noChangeAspect="1" noChangeArrowheads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http://upload.wikimedia.org/wikipedia/ru/c/c4/Redbook_of_Volgograd_oblast_%282_Plantae%29.jpg">
            <a:hlinkClick r:id="rId3"/>
          </p:cNvPr>
          <p:cNvPicPr>
            <a:picLocks noGrp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7000892" y="3500438"/>
            <a:ext cx="1928826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0"/>
            <a:ext cx="892971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Красная книга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Волгоградской области учреждена в 2004 году.</a:t>
            </a:r>
            <a:endParaRPr kumimoji="0" lang="ru-RU" sz="3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57158" y="1928803"/>
            <a:ext cx="71438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4951413" algn="l"/>
              </a:tabLst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    В Красную книгу области занесены</a:t>
            </a:r>
            <a:r>
              <a:rPr kumimoji="0" 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Black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4951413" algn="l"/>
              </a:tabLst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  <a:tab pos="4951413" algn="l"/>
              </a:tabLst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294 вида растений и грибов (сосудистых растений - 202 вида, мохообразных - 36 видов, водорослей - 4 вида, 31 вид - лишайников и 21 видов грибов);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  <a:tab pos="4951413" algn="l"/>
              </a:tabLst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153 вида животных (моллюски – 2 вида, членистоногие – 59 видов, миноги – 2 вида, костные рыбы – 9 видов, амфибии – 4 вида, рептилии – 2 вида, птицы – 61 вид, млекопитающие – 14 видов).</a:t>
            </a:r>
            <a:endParaRPr kumimoji="0" lang="ru-RU" sz="2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Elena\Pictures\19CAZQJZJ7CAUKW4TFCA772FW3CA42KVULCARJPO1HCAHM1N8HCAP67KLZCA9K3DH5CAQ7LY27CAGGE871CAUIYA25CAVIY2L8CA8DNQ11CAT57RN6CAYGMZ4NCAHNZ69CCAFQCKHRCAB7ER86CA58IWS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8604"/>
            <a:ext cx="3968349" cy="45259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aphicFrame>
        <p:nvGraphicFramePr>
          <p:cNvPr id="8" name="Схема 7"/>
          <p:cNvGraphicFramePr/>
          <p:nvPr/>
        </p:nvGraphicFramePr>
        <p:xfrm>
          <a:off x="3786182" y="500042"/>
          <a:ext cx="5143536" cy="357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357694"/>
            <a:ext cx="4714876" cy="1857388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Махаон</a:t>
            </a:r>
            <a:br>
              <a:rPr lang="ru-RU" sz="4000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обыкновенный</a:t>
            </a:r>
          </a:p>
        </p:txBody>
      </p:sp>
      <p:pic>
        <p:nvPicPr>
          <p:cNvPr id="2050" name="Picture 2" descr="C:\Users\Elena\Pictures\махаон обыкновенный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357158" y="214290"/>
            <a:ext cx="4286280" cy="4000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4214810" y="714356"/>
            <a:ext cx="5214974" cy="541180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dirty="0"/>
              <a:t>             </a:t>
            </a:r>
            <a:r>
              <a:rPr lang="ru-RU" sz="4400" dirty="0">
                <a:solidFill>
                  <a:srgbClr val="C00000"/>
                </a:solidFill>
                <a:latin typeface="Arial Black" pitchFamily="34" charset="0"/>
              </a:rPr>
              <a:t>Шмель   </a:t>
            </a:r>
          </a:p>
          <a:p>
            <a:pPr>
              <a:buNone/>
            </a:pPr>
            <a:r>
              <a:rPr lang="ru-RU" sz="4400" dirty="0">
                <a:solidFill>
                  <a:srgbClr val="C00000"/>
                </a:solidFill>
                <a:latin typeface="Arial Black" pitchFamily="34" charset="0"/>
              </a:rPr>
              <a:t>       степной      </a:t>
            </a:r>
          </a:p>
        </p:txBody>
      </p:sp>
      <p:pic>
        <p:nvPicPr>
          <p:cNvPr id="1026" name="Picture 2" descr="C:\Users\Elena\Pictures\шмель степной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714620"/>
            <a:ext cx="4143404" cy="39290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85721" y="4406900"/>
            <a:ext cx="4071966" cy="1362075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C00000"/>
                </a:solidFill>
                <a:latin typeface="Arial Black" pitchFamily="34" charset="0"/>
              </a:rPr>
              <a:t>П</a:t>
            </a:r>
            <a:r>
              <a:rPr lang="ru-RU" sz="2800" dirty="0">
                <a:solidFill>
                  <a:srgbClr val="C00000"/>
                </a:solidFill>
                <a:latin typeface="Arial Black" pitchFamily="34" charset="0"/>
              </a:rPr>
              <a:t>авлиноглазка</a:t>
            </a:r>
            <a:br>
              <a:rPr lang="ru-RU" sz="2800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2800" dirty="0">
                <a:solidFill>
                  <a:srgbClr val="C00000"/>
                </a:solidFill>
                <a:latin typeface="Arial Black" pitchFamily="34" charset="0"/>
              </a:rPr>
              <a:t>малая</a:t>
            </a:r>
            <a:endParaRPr lang="ru-RU" sz="32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786313" y="0"/>
            <a:ext cx="4357687" cy="2571744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4400" dirty="0">
                <a:solidFill>
                  <a:srgbClr val="C00000"/>
                </a:solidFill>
                <a:latin typeface="Arial Black" pitchFamily="34" charset="0"/>
              </a:rPr>
              <a:t>Жук-олень</a:t>
            </a:r>
          </a:p>
        </p:txBody>
      </p:sp>
      <p:pic>
        <p:nvPicPr>
          <p:cNvPr id="2050" name="Picture 2" descr="C:\Users\Elena\Pictures\павлиноглазка малая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 bwMode="auto">
          <a:xfrm>
            <a:off x="214282" y="285728"/>
            <a:ext cx="4214842" cy="3500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1" name="Picture 3" descr="C:\Users\Elena\Pictures\жук-олень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643438" y="2786058"/>
            <a:ext cx="4324352" cy="38862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76" y="1000108"/>
            <a:ext cx="3971924" cy="171451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Поликсена</a:t>
            </a:r>
            <a:br>
              <a:rPr lang="ru-RU" dirty="0">
                <a:latin typeface="Arial Black" pitchFamily="34" charset="0"/>
              </a:rPr>
            </a:br>
            <a:endParaRPr lang="ru-RU" dirty="0"/>
          </a:p>
        </p:txBody>
      </p:sp>
      <p:pic>
        <p:nvPicPr>
          <p:cNvPr id="5" name="Содержимое 4" descr="051 Люцина – Hamearis lucina.jpg">
            <a:hlinkClick r:id="rId2" tgtFrame="&quot;&quot;"/>
          </p:cNvPr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3857652" cy="39290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Содержимое 5" descr="071 Поликсена – Zerynthia polyxsena.jpg">
            <a:hlinkClick r:id="rId4" tgtFrame="&quot;&quot;"/>
          </p:cNvPr>
          <p:cNvPicPr>
            <a:picLocks noGrp="1"/>
          </p:cNvPicPr>
          <p:nvPr>
            <p:ph sz="half" idx="2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786314" y="2857496"/>
            <a:ext cx="4024324" cy="37385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714348" y="4643446"/>
            <a:ext cx="31432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err="1">
                <a:solidFill>
                  <a:srgbClr val="FF0000"/>
                </a:solidFill>
                <a:latin typeface="Arial Black" pitchFamily="34" charset="0"/>
              </a:rPr>
              <a:t>Люцина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57158" y="1000108"/>
            <a:ext cx="3714776" cy="1285884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Бронзовка</a:t>
            </a:r>
          </a:p>
        </p:txBody>
      </p:sp>
      <p:pic>
        <p:nvPicPr>
          <p:cNvPr id="3074" name="Picture 2" descr="C:\Users\Elena\Pictures\бронзовк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786058"/>
            <a:ext cx="3929090" cy="37862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5" name="Picture 3" descr="C:\Users\Elena\Pictures\пчела-плотник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14290"/>
            <a:ext cx="3857628" cy="35719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5857884" y="4357694"/>
            <a:ext cx="328611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C00000"/>
                </a:solidFill>
                <a:latin typeface="Arial Black" pitchFamily="34" charset="0"/>
              </a:rPr>
              <a:t>  </a:t>
            </a:r>
            <a:r>
              <a:rPr lang="ru-RU" sz="4400" dirty="0">
                <a:solidFill>
                  <a:srgbClr val="C00000"/>
                </a:solidFill>
                <a:latin typeface="Arial Black" pitchFamily="34" charset="0"/>
              </a:rPr>
              <a:t>Пчела- плотник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1546"/>
            <a:ext cx="3328982" cy="142876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Бражник</a:t>
            </a:r>
          </a:p>
        </p:txBody>
      </p:sp>
      <p:pic>
        <p:nvPicPr>
          <p:cNvPr id="4098" name="Picture 2" descr="C:\Users\Elena\Pictures\бражник мертвая голов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428868"/>
            <a:ext cx="4286280" cy="41139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099" name="Picture 3" descr="C:\Users\Elena\Pictures\дыбк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14290"/>
            <a:ext cx="4143380" cy="41434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857884" y="4857760"/>
            <a:ext cx="292895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4400" dirty="0" err="1">
                <a:solidFill>
                  <a:srgbClr val="C00000"/>
                </a:solidFill>
                <a:latin typeface="Arial Black" pitchFamily="34" charset="0"/>
              </a:rPr>
              <a:t>Дыбка</a:t>
            </a:r>
            <a:r>
              <a:rPr lang="ru-RU" sz="4400" dirty="0">
                <a:solidFill>
                  <a:srgbClr val="C00000"/>
                </a:solidFill>
                <a:latin typeface="Arial Black" pitchFamily="34" charset="0"/>
              </a:rPr>
              <a:t> степная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214422"/>
            <a:ext cx="4071966" cy="1285884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Жужелица</a:t>
            </a:r>
          </a:p>
        </p:txBody>
      </p:sp>
      <p:pic>
        <p:nvPicPr>
          <p:cNvPr id="2050" name="Picture 2" descr="C:\Users\Elena\Pictures\жужелиц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3143248"/>
            <a:ext cx="4572032" cy="35322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 flipH="1">
            <a:off x="5643570" y="4857760"/>
            <a:ext cx="35004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err="1">
                <a:solidFill>
                  <a:srgbClr val="C00000"/>
                </a:solidFill>
                <a:latin typeface="Arial Black" pitchFamily="34" charset="0"/>
              </a:rPr>
              <a:t>Красотел</a:t>
            </a:r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пахучий</a:t>
            </a:r>
            <a:endParaRPr lang="ru-RU" sz="4000" dirty="0">
              <a:latin typeface="Arial Black" pitchFamily="34" charset="0"/>
            </a:endParaRPr>
          </a:p>
        </p:txBody>
      </p:sp>
      <p:pic>
        <p:nvPicPr>
          <p:cNvPr id="9" name="Содержимое 8" descr="041 Красотел пахучий – Calosoma sicophanta.jpg">
            <a:hlinkClick r:id="rId3" tgtFrame="&quot;&quot;"/>
          </p:cNvPr>
          <p:cNvPicPr>
            <a:picLocks noGrp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929190" y="214290"/>
            <a:ext cx="3952886" cy="44291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7818" y="274638"/>
            <a:ext cx="3328982" cy="2439982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C00000"/>
                </a:solidFill>
                <a:latin typeface="Arial Black" pitchFamily="34" charset="0"/>
              </a:rPr>
              <a:t>Степной орёл</a:t>
            </a:r>
          </a:p>
        </p:txBody>
      </p:sp>
      <p:pic>
        <p:nvPicPr>
          <p:cNvPr id="5122" name="Picture 2" descr="C:\Users\Elena\Pictures\тетерев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4286280" cy="4000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3" name="Picture 3" descr="C:\Users\Elena\Pictures\степной орел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643182"/>
            <a:ext cx="3917968" cy="40163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928661" y="3929066"/>
            <a:ext cx="30718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C00000"/>
                </a:solidFill>
                <a:latin typeface="Arial Black" pitchFamily="34" charset="0"/>
              </a:rPr>
              <a:t>       Тетерев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57232"/>
            <a:ext cx="4214810" cy="1000132"/>
          </a:xfrm>
        </p:spPr>
        <p:txBody>
          <a:bodyPr>
            <a:normAutofit/>
          </a:bodyPr>
          <a:lstStyle/>
          <a:p>
            <a:r>
              <a:rPr lang="ru-RU" sz="5400" dirty="0">
                <a:solidFill>
                  <a:srgbClr val="C00000"/>
                </a:solidFill>
                <a:latin typeface="Arial Black" pitchFamily="34" charset="0"/>
              </a:rPr>
              <a:t>Филин</a:t>
            </a:r>
          </a:p>
        </p:txBody>
      </p:sp>
      <p:pic>
        <p:nvPicPr>
          <p:cNvPr id="6146" name="Picture 2" descr="C:\Users\Elena\Pictures\филин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3116"/>
            <a:ext cx="3571900" cy="45720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147" name="Picture 3" descr="C:\Users\Elena\Pictures\сапсан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286380" y="214290"/>
            <a:ext cx="3667133" cy="45005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 flipH="1">
            <a:off x="5715008" y="4214818"/>
            <a:ext cx="3428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Arial Black" pitchFamily="34" charset="0"/>
              </a:rPr>
              <a:t>  </a:t>
            </a:r>
            <a:r>
              <a:rPr lang="ru-RU" sz="5400" dirty="0">
                <a:solidFill>
                  <a:srgbClr val="C00000"/>
                </a:solidFill>
                <a:latin typeface="Arial Black" pitchFamily="34" charset="0"/>
              </a:rPr>
              <a:t> Сапсан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76" y="571480"/>
            <a:ext cx="3971924" cy="846158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Белый аист</a:t>
            </a:r>
          </a:p>
        </p:txBody>
      </p:sp>
      <p:pic>
        <p:nvPicPr>
          <p:cNvPr id="7170" name="Picture 2" descr="C:\Users\Elena\Pictures\чрный  аист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3786214" cy="47149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171" name="Picture 3" descr="C:\Users\Elena\Pictures\белый аист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29190" y="1857364"/>
            <a:ext cx="3981063" cy="48117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85720" y="5286388"/>
            <a:ext cx="39328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Чёрный аист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14346" y="0"/>
            <a:ext cx="4429156" cy="1417638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 Средний дятел</a:t>
            </a:r>
          </a:p>
        </p:txBody>
      </p:sp>
      <p:pic>
        <p:nvPicPr>
          <p:cNvPr id="8194" name="Picture 2" descr="C:\Users\Elena\Pictures\средний дятел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3857652" cy="52403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195" name="Picture 3" descr="C:\Users\Elena\Pictures\зеленый дятел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214942" y="214290"/>
            <a:ext cx="3664724" cy="48577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500694" y="5286388"/>
            <a:ext cx="335758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 Зелёный  </a:t>
            </a:r>
          </a:p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    дятел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76" y="1071546"/>
            <a:ext cx="3971924" cy="785818"/>
          </a:xfrm>
        </p:spPr>
        <p:txBody>
          <a:bodyPr>
            <a:noAutofit/>
          </a:bodyPr>
          <a:lstStyle/>
          <a:p>
            <a:r>
              <a:rPr lang="ru-RU" sz="5400" dirty="0">
                <a:solidFill>
                  <a:srgbClr val="C00000"/>
                </a:solidFill>
                <a:latin typeface="Arial Black" pitchFamily="34" charset="0"/>
              </a:rPr>
              <a:t>Беркут</a:t>
            </a:r>
          </a:p>
        </p:txBody>
      </p:sp>
      <p:pic>
        <p:nvPicPr>
          <p:cNvPr id="9218" name="Picture 2" descr="C:\Users\Elena\Pictures\курганник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4000528" cy="46434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219" name="Picture 3" descr="C:\Users\Elena\Pictures\беркут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643182"/>
            <a:ext cx="4071956" cy="40052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142844" y="5143512"/>
            <a:ext cx="49679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ru-RU" sz="4800" dirty="0" err="1">
                <a:solidFill>
                  <a:srgbClr val="C00000"/>
                </a:solidFill>
                <a:latin typeface="Arial Black" pitchFamily="34" charset="0"/>
              </a:rPr>
              <a:t>Курганник</a:t>
            </a:r>
            <a:endParaRPr lang="ru-RU" sz="48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14412" y="0"/>
            <a:ext cx="5572164" cy="1417638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Малый</a:t>
            </a:r>
            <a:br>
              <a:rPr lang="ru-RU" sz="4000" dirty="0">
                <a:solidFill>
                  <a:srgbClr val="C00000"/>
                </a:solidFill>
                <a:latin typeface="Arial Black" pitchFamily="34" charset="0"/>
              </a:rPr>
            </a:br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лебедь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15008" y="5143512"/>
            <a:ext cx="4429156" cy="98265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                       Дрофа</a:t>
            </a:r>
          </a:p>
        </p:txBody>
      </p:sp>
      <p:pic>
        <p:nvPicPr>
          <p:cNvPr id="10242" name="Picture 2" descr="C:\Users\Elena\Pictures\дроф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14290"/>
            <a:ext cx="3741634" cy="52149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43" name="Picture 3" descr="C:\Users\Elena\Pictures\лебедь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736"/>
            <a:ext cx="3786214" cy="51435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3786214" cy="1143000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Серый журавль</a:t>
            </a:r>
          </a:p>
        </p:txBody>
      </p:sp>
      <p:pic>
        <p:nvPicPr>
          <p:cNvPr id="11266" name="Picture 2" descr="C:\Users\Elena\Pictures\серый журавль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85926"/>
            <a:ext cx="3857652" cy="48831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267" name="Picture 3" descr="C:\Users\Elena\Pictures\желтая цапля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357686" y="285728"/>
            <a:ext cx="4572032" cy="3643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643570" y="4143380"/>
            <a:ext cx="27146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Жёлтая цапля</a:t>
            </a:r>
            <a:endParaRPr lang="ru-RU" sz="4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lena\Pictures\малая крачк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0562" y="3143248"/>
            <a:ext cx="4429156" cy="35242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628" y="1428736"/>
            <a:ext cx="3686172" cy="1571636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Малая крачка</a:t>
            </a:r>
          </a:p>
        </p:txBody>
      </p:sp>
      <p:pic>
        <p:nvPicPr>
          <p:cNvPr id="1026" name="Picture 2" descr="C:\Users\Elena\Pictures\черный жаворонок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4643470" cy="34290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71472" y="3786190"/>
            <a:ext cx="350046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 Чёрный жаворонок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Elena\Pictures\русская выхохул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928934"/>
            <a:ext cx="4714908" cy="3643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5400" y="4572008"/>
            <a:ext cx="4038600" cy="176846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 </a:t>
            </a:r>
            <a:r>
              <a:rPr lang="ru-RU" sz="4000" dirty="0" err="1">
                <a:solidFill>
                  <a:srgbClr val="C00000"/>
                </a:solidFill>
                <a:latin typeface="Arial Black" pitchFamily="34" charset="0"/>
              </a:rPr>
              <a:t>Розовый</a:t>
            </a:r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  пеликан</a:t>
            </a:r>
          </a:p>
        </p:txBody>
      </p:sp>
      <p:pic>
        <p:nvPicPr>
          <p:cNvPr id="1026" name="Picture 2" descr="C:\Users\Elena\Pictures\розовый пеликан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14290"/>
            <a:ext cx="4824418" cy="3714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428596" y="1214422"/>
            <a:ext cx="34290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Русская выхухоль</a:t>
            </a:r>
            <a:endParaRPr lang="ru-RU" sz="4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71546"/>
            <a:ext cx="4071934" cy="1214446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Мохноногий тушканчик</a:t>
            </a:r>
          </a:p>
        </p:txBody>
      </p:sp>
      <p:pic>
        <p:nvPicPr>
          <p:cNvPr id="1026" name="Picture 2" descr="C:\Users\Elena\Pictures\мохноногий тушканчик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3000372"/>
            <a:ext cx="4500594" cy="36338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7" name="Picture 3" descr="C:\Users\Elena\Pictures\круглоголовк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000496" y="214290"/>
            <a:ext cx="4929212" cy="3500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4643438" y="4071942"/>
            <a:ext cx="47149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Круглоголовка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500570"/>
            <a:ext cx="4286280" cy="1214446"/>
          </a:xfrm>
        </p:spPr>
        <p:txBody>
          <a:bodyPr>
            <a:normAutofit fontScale="90000"/>
          </a:bodyPr>
          <a:lstStyle/>
          <a:p>
            <a:r>
              <a:rPr lang="ru-RU" sz="5400" dirty="0">
                <a:solidFill>
                  <a:srgbClr val="C00000"/>
                </a:solidFill>
                <a:latin typeface="Arial Black" pitchFamily="34" charset="0"/>
              </a:rPr>
              <a:t>Перевязка</a:t>
            </a:r>
          </a:p>
        </p:txBody>
      </p:sp>
      <p:pic>
        <p:nvPicPr>
          <p:cNvPr id="5" name="Содержимое 4" descr="066 Перевязка - Vormela peregusna.jpg">
            <a:hlinkClick r:id="rId2" tgtFrame="&quot;&quot;"/>
          </p:cNvPr>
          <p:cNvPicPr>
            <a:picLocks noGrp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4643502" cy="40719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 descr="C:\Users\Elena\Pictures\вырезуб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954570" y="2786058"/>
            <a:ext cx="4189430" cy="38512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214942" y="1643050"/>
            <a:ext cx="36433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C00000"/>
                </a:solidFill>
                <a:latin typeface="Arial Black" pitchFamily="34" charset="0"/>
              </a:rPr>
              <a:t> Вырезуб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000372"/>
            <a:ext cx="4429124" cy="328614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C00000"/>
                </a:solidFill>
                <a:latin typeface="Arial Black" pitchFamily="34" charset="0"/>
              </a:rPr>
              <a:t>Белорыбица</a:t>
            </a:r>
          </a:p>
        </p:txBody>
      </p:sp>
      <p:pic>
        <p:nvPicPr>
          <p:cNvPr id="3074" name="Picture 2" descr="C:\Users\Elena\Pictures\белорыбиц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4214842" cy="35719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5" name="Picture 3" descr="C:\Users\Elena\Pictures\волжская сельдь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714620"/>
            <a:ext cx="4356120" cy="39084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5000628" y="1071546"/>
            <a:ext cx="392909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C00000"/>
                </a:solidFill>
                <a:latin typeface="Arial Black" pitchFamily="34" charset="0"/>
              </a:rPr>
              <a:t> Волжская   сельдь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2500306"/>
            <a:ext cx="3929090" cy="857256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C00000"/>
                </a:solidFill>
                <a:latin typeface="Arial Black" pitchFamily="34" charset="0"/>
              </a:rPr>
              <a:t> Белуга</a:t>
            </a:r>
          </a:p>
        </p:txBody>
      </p:sp>
      <p:pic>
        <p:nvPicPr>
          <p:cNvPr id="4099" name="Picture 3" descr="C:\Users\Elena\Pictures\белуг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00430" y="3786190"/>
            <a:ext cx="5429288" cy="27946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214282" y="5429264"/>
            <a:ext cx="40005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C00000"/>
                </a:solidFill>
                <a:latin typeface="Arial Black" pitchFamily="34" charset="0"/>
              </a:rPr>
              <a:t> Стерлядь</a:t>
            </a:r>
            <a:endParaRPr lang="ru-RU" sz="4800" dirty="0"/>
          </a:p>
        </p:txBody>
      </p:sp>
      <p:pic>
        <p:nvPicPr>
          <p:cNvPr id="4098" name="Picture 2" descr="C:\Users\Elena\Pictures\стерлядь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3786214" cy="49292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4942" y="1785926"/>
            <a:ext cx="3471858" cy="1214446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C00000"/>
                </a:solidFill>
                <a:latin typeface="Arial Black" pitchFamily="34" charset="0"/>
              </a:rPr>
              <a:t>Пиявка</a:t>
            </a:r>
          </a:p>
        </p:txBody>
      </p:sp>
      <p:pic>
        <p:nvPicPr>
          <p:cNvPr id="5123" name="Picture 3" descr="C:\Users\Elena\Pictures\полоз желтобрюхи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4786346" cy="33575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22" name="Picture 2" descr="C:\Users\Elena\Pictures\пиявк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14810" y="3214686"/>
            <a:ext cx="4714908" cy="34290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0" y="4000504"/>
            <a:ext cx="44291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C00000"/>
                </a:solidFill>
                <a:latin typeface="Arial Black" pitchFamily="34" charset="0"/>
              </a:rPr>
              <a:t>        Полоз желтобрюхий</a:t>
            </a:r>
            <a:endParaRPr lang="ru-RU" sz="4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4942" y="1357298"/>
            <a:ext cx="3471858" cy="1285884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C00000"/>
                </a:solidFill>
                <a:latin typeface="Arial Black" pitchFamily="34" charset="0"/>
              </a:rPr>
              <a:t>Гадюка</a:t>
            </a:r>
          </a:p>
        </p:txBody>
      </p:sp>
      <p:pic>
        <p:nvPicPr>
          <p:cNvPr id="6146" name="Picture 2" descr="C:\Users\Elena\Pictures\полоз четырехполосый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4714908" cy="3643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Содержимое 5" descr="017 Гадюка Никольского – Vipera nicolskii.jpg">
            <a:hlinkClick r:id="rId3" tgtFrame="&quot;&quot;"/>
          </p:cNvPr>
          <p:cNvPicPr>
            <a:picLocks noGrp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500562" y="2857496"/>
            <a:ext cx="4429156" cy="37385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142844" y="4214818"/>
            <a:ext cx="51435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Arial Black" pitchFamily="34" charset="0"/>
              </a:rPr>
              <a:t>         Полоз </a:t>
            </a:r>
            <a:r>
              <a:rPr lang="ru-RU" sz="3200" dirty="0" err="1">
                <a:solidFill>
                  <a:srgbClr val="C00000"/>
                </a:solidFill>
                <a:latin typeface="Arial Black" pitchFamily="34" charset="0"/>
              </a:rPr>
              <a:t>четырёхполосый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Elena\Pictures\19CAZQJZJ7CAUKW4TFCA772FW3CA42KVULCARJPO1HCAHM1N8HCAP67KLZCA9K3DH5CAQ7LY27CAGGE871CAUIYA25CAVIY2L8CA8DNQ11CAT57RN6CAYGMZ4NCAHNZ69CCAFQCKHRCAB7ER86CA58IWS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8604"/>
            <a:ext cx="3968349" cy="45259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aphicFrame>
        <p:nvGraphicFramePr>
          <p:cNvPr id="8" name="Схема 7"/>
          <p:cNvGraphicFramePr/>
          <p:nvPr/>
        </p:nvGraphicFramePr>
        <p:xfrm>
          <a:off x="3786182" y="214290"/>
          <a:ext cx="5143536" cy="442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04 Адонис весенний, Горицвет - Adonis vernalis L..jpg">
            <a:hlinkClick r:id="rId2" tgtFrame="&quot;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20" y="642918"/>
            <a:ext cx="3786214" cy="35004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714348" y="4357694"/>
            <a:ext cx="42148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  <a:latin typeface="Arial Black" pitchFamily="34" charset="0"/>
              </a:rPr>
              <a:t>  Адонис   весенний</a:t>
            </a:r>
            <a:endParaRPr lang="ru-RU" sz="4800" dirty="0"/>
          </a:p>
        </p:txBody>
      </p:sp>
      <p:pic>
        <p:nvPicPr>
          <p:cNvPr id="6" name="Рисунок 5" descr="003 Адонис весенний, Горицвет - Adonis vernalis L..jpg">
            <a:hlinkClick r:id="rId4" tgtFrame="&quot;&quot;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14942" y="3357562"/>
            <a:ext cx="3786214" cy="33099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 descr="002 Адонис весенний, Горицвет - Adonis vernalis L..jpg">
            <a:hlinkClick r:id="rId6" tgtFrame="&quot;&quot;"/>
          </p:cNvPr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00496" y="142852"/>
            <a:ext cx="3929090" cy="33575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00108"/>
            <a:ext cx="4714876" cy="1571636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Брандушка разноцветная</a:t>
            </a:r>
          </a:p>
        </p:txBody>
      </p:sp>
      <p:pic>
        <p:nvPicPr>
          <p:cNvPr id="4" name="Содержимое 3" descr="014 Брандушка разноцветная - Bulbocodium versicolor (Ker-Gawl.) Spreng..jpg">
            <a:hlinkClick r:id="rId2" tgtFrame="&quot;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2571744"/>
            <a:ext cx="4000528" cy="4095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065 Первоцвет весенний - Primula veris L..jpg">
            <a:hlinkClick r:id="rId4" tgtFrame="&quot;&quot;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214290"/>
            <a:ext cx="4095762" cy="4095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 flipH="1">
            <a:off x="5072066" y="4572009"/>
            <a:ext cx="378621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  <a:latin typeface="Arial Black" pitchFamily="34" charset="0"/>
              </a:rPr>
              <a:t>Первоцвет весенний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4357694"/>
            <a:ext cx="4643438" cy="2143140"/>
          </a:xfrm>
        </p:spPr>
        <p:txBody>
          <a:bodyPr>
            <a:normAutofit fontScale="90000"/>
          </a:bodyPr>
          <a:lstStyle/>
          <a:p>
            <a:r>
              <a:rPr lang="ru-RU" sz="48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5300" dirty="0">
                <a:solidFill>
                  <a:srgbClr val="FF0000"/>
                </a:solidFill>
                <a:latin typeface="Arial Black" pitchFamily="34" charset="0"/>
              </a:rPr>
              <a:t>Касатик</a:t>
            </a:r>
            <a:br>
              <a:rPr lang="ru-RU" sz="5300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5300" dirty="0">
                <a:solidFill>
                  <a:srgbClr val="FF0000"/>
                </a:solidFill>
                <a:latin typeface="Arial Black" pitchFamily="34" charset="0"/>
              </a:rPr>
              <a:t> (Ирис)</a:t>
            </a:r>
            <a:br>
              <a:rPr lang="ru-RU" sz="5300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5300" dirty="0">
                <a:solidFill>
                  <a:srgbClr val="FF0000"/>
                </a:solidFill>
                <a:latin typeface="Arial Black" pitchFamily="34" charset="0"/>
              </a:rPr>
              <a:t>карликовый</a:t>
            </a:r>
          </a:p>
        </p:txBody>
      </p:sp>
      <p:pic>
        <p:nvPicPr>
          <p:cNvPr id="5" name="Рисунок 4" descr="028 Касатик (Ирис) карликовый - Iris pumila L..jpg">
            <a:hlinkClick r:id="rId2" tgtFrame="&quot;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3429000"/>
            <a:ext cx="4143404" cy="32147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Прямоугольник 6"/>
          <p:cNvSpPr/>
          <p:nvPr/>
        </p:nvSpPr>
        <p:spPr>
          <a:xfrm flipH="1">
            <a:off x="4643438" y="4071942"/>
            <a:ext cx="45005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FF0000"/>
                </a:solidFill>
                <a:latin typeface="Arial Black" pitchFamily="34" charset="0"/>
              </a:rPr>
              <a:t>    </a:t>
            </a:r>
          </a:p>
        </p:txBody>
      </p:sp>
      <p:pic>
        <p:nvPicPr>
          <p:cNvPr id="12" name="Содержимое 11" descr="031 Касатик (Ирис) карликовый - Iris pumila L..jpg">
            <a:hlinkClick r:id="rId4" tgtFrame="&quot;&quot;"/>
          </p:cNvPr>
          <p:cNvPicPr>
            <a:picLocks noGrp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357290" y="214290"/>
            <a:ext cx="4000528" cy="32861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 descr="034 Касатик (Ирис) тонколистный - Iris tenuifolia Pall..jpg">
            <a:hlinkClick r:id="rId6" tgtFrame="&quot;&quot;"/>
          </p:cNvPr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72132" y="214290"/>
            <a:ext cx="3309944" cy="37862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4143380"/>
            <a:ext cx="4714876" cy="2214578"/>
          </a:xfrm>
        </p:spPr>
        <p:txBody>
          <a:bodyPr>
            <a:normAutofit/>
          </a:bodyPr>
          <a:lstStyle/>
          <a:p>
            <a:r>
              <a:rPr lang="ru-RU" sz="4800" dirty="0">
                <a:solidFill>
                  <a:srgbClr val="FF0000"/>
                </a:solidFill>
                <a:latin typeface="Arial Black" pitchFamily="34" charset="0"/>
              </a:rPr>
              <a:t>Тюльпан </a:t>
            </a:r>
            <a:br>
              <a:rPr lang="ru-RU" sz="4800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4800" dirty="0" err="1">
                <a:solidFill>
                  <a:srgbClr val="FF0000"/>
                </a:solidFill>
                <a:latin typeface="Arial Black" pitchFamily="34" charset="0"/>
              </a:rPr>
              <a:t>Геснера</a:t>
            </a:r>
            <a:endParaRPr lang="ru-RU" sz="4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9" name="Содержимое 8" descr="099 Тюльпан Геснера (Шренка) - Tulipa gesneriana L. (T. schrenkii Regel).jpg">
            <a:hlinkClick r:id="rId2" tgtFrame="&quot;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85728"/>
            <a:ext cx="4000528" cy="3714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 descr="097 Тюльпан Геснера (Шренка) - Tulipa gesneriana L. (T. schrenkii Regel).jpg">
            <a:hlinkClick r:id="rId4" tgtFrame="&quot;&quot;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3000372"/>
            <a:ext cx="4071966" cy="36671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Содержимое 3" descr="090 Тюльпан Геснера (Шренка) - Tulipa gesneriana L. (T. schrenkii Regel).jpg">
            <a:hlinkClick r:id="rId6" tgtFrame="&quot;&quot;"/>
          </p:cNvPr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428728" y="214290"/>
            <a:ext cx="3500462" cy="30718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39 Копеечник меловой - Hedysarum cretaceum Fisch..jpg">
            <a:hlinkClick r:id="rId2" tgtFrame="&quot;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4071966" cy="46434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 flipH="1">
            <a:off x="357158" y="5072074"/>
            <a:ext cx="40719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Arial Black" pitchFamily="34" charset="0"/>
              </a:rPr>
              <a:t>  Копеечник</a:t>
            </a:r>
          </a:p>
          <a:p>
            <a:r>
              <a:rPr lang="ru-RU" sz="4000" dirty="0">
                <a:solidFill>
                  <a:srgbClr val="FF0000"/>
                </a:solidFill>
                <a:latin typeface="Arial Black" pitchFamily="34" charset="0"/>
              </a:rPr>
              <a:t>    меловой</a:t>
            </a:r>
            <a:endParaRPr lang="ru-RU" sz="4000" dirty="0"/>
          </a:p>
        </p:txBody>
      </p:sp>
      <p:pic>
        <p:nvPicPr>
          <p:cNvPr id="6" name="Рисунок 5" descr="040 Копеечник меловой - Hedysarum cretaceum Fisch..jpg">
            <a:hlinkClick r:id="rId4" tgtFrame="&quot;&quot;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2071678"/>
            <a:ext cx="4024324" cy="45243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060 Можжевельник казацкий - Juniperus sabina L..jpg">
            <a:hlinkClick r:id="rId2" tgtFrame="&quot;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3071810"/>
            <a:ext cx="3786214" cy="35719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9058" y="500042"/>
            <a:ext cx="5214942" cy="250033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Можжевельник казацкий</a:t>
            </a:r>
          </a:p>
        </p:txBody>
      </p:sp>
      <p:pic>
        <p:nvPicPr>
          <p:cNvPr id="4" name="Содержимое 3" descr="062 Можжевельник казацкий - Juniperus sabina L..jpg">
            <a:hlinkClick r:id="rId4" tgtFrame="&quot;&quot;"/>
          </p:cNvPr>
          <p:cNvPicPr>
            <a:picLocks noGrp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285720" y="214290"/>
            <a:ext cx="3643338" cy="33575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059 Можжевельник казацкий - Juniperus sabina L..jpg">
            <a:hlinkClick r:id="rId6" tgtFrame="&quot;&quot;"/>
          </p:cNvPr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072066" y="3071810"/>
            <a:ext cx="3857652" cy="35719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500042"/>
            <a:ext cx="3829048" cy="1428760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5300" dirty="0">
                <a:solidFill>
                  <a:srgbClr val="FF0000"/>
                </a:solidFill>
                <a:latin typeface="Arial Black" pitchFamily="34" charset="0"/>
              </a:rPr>
              <a:t>Иссоп меловой</a:t>
            </a:r>
          </a:p>
        </p:txBody>
      </p:sp>
      <p:pic>
        <p:nvPicPr>
          <p:cNvPr id="4" name="Рисунок 3" descr="021 Желтушник меловой - Erysimum cretaceum (Rupr.) Schmalh..jpg">
            <a:hlinkClick r:id="rId2" tgtFrame="&quot;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290"/>
            <a:ext cx="3786214" cy="4286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Содержимое 4" descr="026 Иссоп меловой - Hyssopus cretaceus Dubjan..jpg">
            <a:hlinkClick r:id="rId4" tgtFrame="&quot;&quot;"/>
          </p:cNvPr>
          <p:cNvPicPr>
            <a:picLocks noGrp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214942" y="2071678"/>
            <a:ext cx="3738572" cy="45243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 flipH="1">
            <a:off x="0" y="4786322"/>
            <a:ext cx="52863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rgbClr val="FF0000"/>
                </a:solidFill>
                <a:latin typeface="Arial Black" pitchFamily="34" charset="0"/>
              </a:rPr>
              <a:t>  Желтушник </a:t>
            </a:r>
          </a:p>
          <a:p>
            <a:r>
              <a:rPr lang="ru-RU" sz="4400" dirty="0">
                <a:solidFill>
                  <a:srgbClr val="FF0000"/>
                </a:solidFill>
                <a:latin typeface="Arial Black" pitchFamily="34" charset="0"/>
              </a:rPr>
              <a:t>   меловой</a:t>
            </a:r>
            <a:endParaRPr lang="ru-RU" sz="4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71934" y="357166"/>
            <a:ext cx="5072066" cy="2000264"/>
          </a:xfrm>
        </p:spPr>
        <p:txBody>
          <a:bodyPr>
            <a:noAutofit/>
          </a:bodyPr>
          <a:lstStyle/>
          <a:p>
            <a:r>
              <a:rPr lang="ru-RU" sz="3600" dirty="0"/>
              <a:t> </a:t>
            </a:r>
            <a:r>
              <a:rPr lang="ru-RU" sz="3600" dirty="0">
                <a:solidFill>
                  <a:srgbClr val="FF0000"/>
                </a:solidFill>
                <a:latin typeface="Arial Black" pitchFamily="34" charset="0"/>
              </a:rPr>
              <a:t>Ковыль </a:t>
            </a:r>
            <a:r>
              <a:rPr lang="ru-RU" sz="3600" dirty="0" err="1">
                <a:solidFill>
                  <a:srgbClr val="FF0000"/>
                </a:solidFill>
                <a:latin typeface="Arial Black" pitchFamily="34" charset="0"/>
              </a:rPr>
              <a:t>опушённолистный</a:t>
            </a:r>
            <a:r>
              <a:rPr lang="ru-RU" sz="3600" dirty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pic>
        <p:nvPicPr>
          <p:cNvPr id="4" name="Содержимое 3" descr="037 Ковыль опушённолистный - Stipa dasyphylla (Lindem.) Trautv..jpg">
            <a:hlinkClick r:id="rId2" tgtFrame="&quot;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500306"/>
            <a:ext cx="3595696" cy="4095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053 Марсилея щетинистая - Marsilea strigosa Willd..jpg">
            <a:hlinkClick r:id="rId4" tgtFrame="&quot;&quot;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282" y="142852"/>
            <a:ext cx="4000528" cy="4286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Прямоугольник 7"/>
          <p:cNvSpPr/>
          <p:nvPr/>
        </p:nvSpPr>
        <p:spPr>
          <a:xfrm flipH="1">
            <a:off x="500033" y="4998658"/>
            <a:ext cx="392908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Arial Black" pitchFamily="34" charset="0"/>
              </a:rPr>
              <a:t>  </a:t>
            </a:r>
            <a:r>
              <a:rPr lang="ru-RU" sz="4000" dirty="0" err="1">
                <a:solidFill>
                  <a:srgbClr val="FF0000"/>
                </a:solidFill>
                <a:latin typeface="Arial Black" pitchFamily="34" charset="0"/>
              </a:rPr>
              <a:t>Марсилея</a:t>
            </a:r>
            <a:r>
              <a:rPr lang="ru-RU" sz="4000" dirty="0">
                <a:solidFill>
                  <a:srgbClr val="FF0000"/>
                </a:solidFill>
                <a:latin typeface="Arial Black" pitchFamily="34" charset="0"/>
              </a:rPr>
              <a:t> щетинистая</a:t>
            </a:r>
            <a:endParaRPr lang="ru-RU" sz="4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9190" y="4714884"/>
            <a:ext cx="4214810" cy="150019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Катран татарский</a:t>
            </a:r>
          </a:p>
        </p:txBody>
      </p:sp>
      <p:pic>
        <p:nvPicPr>
          <p:cNvPr id="4" name="Рисунок 3" descr="072 Полынь беловойлочная - Artemisia hololeuca Bieb. ex Bess..jpg">
            <a:hlinkClick r:id="rId2" tgtFrame="&quot;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428868"/>
            <a:ext cx="3857652" cy="42386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Содержимое 4" descr="035 Катран татарский - Crambe tataria Sebeok.jpg">
            <a:hlinkClick r:id="rId4" tgtFrame="&quot;&quot;"/>
          </p:cNvPr>
          <p:cNvPicPr>
            <a:picLocks noGrp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5357818" y="142852"/>
            <a:ext cx="3595696" cy="42148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 5"/>
          <p:cNvSpPr/>
          <p:nvPr/>
        </p:nvSpPr>
        <p:spPr>
          <a:xfrm flipH="1">
            <a:off x="0" y="500042"/>
            <a:ext cx="51435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Arial Black" pitchFamily="34" charset="0"/>
              </a:rPr>
              <a:t>      Полынь беловойлочная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079 Прострел раскрытый (сон-трава) - Pulsatilla patens (L.) Mill..jpg">
            <a:hlinkClick r:id="rId2" tgtFrame="&quot;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14290"/>
            <a:ext cx="3571900" cy="30003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081 Прострел раскрытый (сон-трава) - Pulsatilla patens (L.) Mill..jpg">
            <a:hlinkClick r:id="rId4" tgtFrame="&quot;&quot;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44" y="3429000"/>
            <a:ext cx="3714776" cy="32385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Содержимое 3" descr="075 Прострел луговой - Pulsatilla pratensis (L.) Mill. subsp. nigricans (Storck) Zam..jpg">
            <a:hlinkClick r:id="rId6" tgtFrame="&quot;&quot;"/>
          </p:cNvPr>
          <p:cNvPicPr>
            <a:picLocks noGrp="1"/>
          </p:cNvPicPr>
          <p:nvPr>
            <p:ph idx="1"/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5357818" y="3357562"/>
            <a:ext cx="3595696" cy="33099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 descr="076 Прострел луговой - Pulsatilla pratensis (L.) Mill. subsp. nigricans (Storck) Zam..jpg">
            <a:hlinkClick r:id="rId8" tgtFrame="&quot;&quot;"/>
          </p:cNvPr>
          <p:cNvPicPr/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00694" y="214290"/>
            <a:ext cx="3452820" cy="29289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2428860" y="1857364"/>
            <a:ext cx="4357718" cy="2571768"/>
          </a:xfrm>
        </p:spPr>
        <p:txBody>
          <a:bodyPr/>
          <a:lstStyle/>
          <a:p>
            <a:r>
              <a:rPr lang="ru-RU" sz="4800" dirty="0">
                <a:solidFill>
                  <a:srgbClr val="FF0000"/>
                </a:solidFill>
                <a:latin typeface="Arial Black" pitchFamily="34" charset="0"/>
              </a:rPr>
              <a:t>Прострел</a:t>
            </a:r>
            <a:br>
              <a:rPr lang="ru-RU" sz="4800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sz="4800" dirty="0">
                <a:solidFill>
                  <a:srgbClr val="FF0000"/>
                </a:solidFill>
                <a:latin typeface="Arial Black" pitchFamily="34" charset="0"/>
              </a:rPr>
              <a:t>луговой</a:t>
            </a:r>
            <a:r>
              <a:rPr lang="ru-RU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3438" y="274638"/>
            <a:ext cx="4043362" cy="2082792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Рябчик русский</a:t>
            </a:r>
          </a:p>
        </p:txBody>
      </p:sp>
      <p:pic>
        <p:nvPicPr>
          <p:cNvPr id="4" name="Содержимое 3" descr="085 Рябчик русский - Fritillaria ruthenica Wikstr..jpg">
            <a:hlinkClick r:id="rId2" tgtFrame="&quot;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4143404" cy="40005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086 Рябчик русский - Fritillaria ruthenica Wikstr..jpg">
            <a:hlinkClick r:id="rId4" tgtFrame="&quot;&quot;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2428868"/>
            <a:ext cx="4357718" cy="4167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428596" y="4786322"/>
            <a:ext cx="4071966" cy="1571636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Шпажник </a:t>
            </a:r>
            <a:br>
              <a:rPr lang="ru-RU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тонкий</a:t>
            </a:r>
            <a:br>
              <a:rPr lang="ru-RU" dirty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dirty="0">
                <a:solidFill>
                  <a:srgbClr val="FF0000"/>
                </a:solidFill>
                <a:latin typeface="Arial Black" pitchFamily="34" charset="0"/>
              </a:rPr>
              <a:t>(Гладиолус)</a:t>
            </a:r>
          </a:p>
        </p:txBody>
      </p:sp>
      <p:pic>
        <p:nvPicPr>
          <p:cNvPr id="4" name="Содержимое 3" descr="100 Шпажник (Гладиолус) тонкий - Gladiolus tenuis Bieb..jpg">
            <a:hlinkClick r:id="rId2" tgtFrame="&quot;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071546"/>
            <a:ext cx="4024324" cy="46672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 descr="101 Ятрышник болотный - Orchis palustris Jacq..jpg">
            <a:hlinkClick r:id="rId4" tgtFrame="&quot;&quot;"/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214290"/>
            <a:ext cx="4071966" cy="42148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86380" y="714356"/>
            <a:ext cx="3571900" cy="5357850"/>
          </a:xfr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b="1" spc="150" dirty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</a:rPr>
              <a:t>Сохраним</a:t>
            </a:r>
            <a:br>
              <a:rPr lang="ru-RU" b="1" spc="150" dirty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</a:rPr>
            </a:br>
            <a:r>
              <a:rPr lang="ru-RU" b="1" spc="150" dirty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itchFamily="34" charset="0"/>
              </a:rPr>
              <a:t>родную природу!</a:t>
            </a:r>
          </a:p>
        </p:txBody>
      </p:sp>
      <p:pic>
        <p:nvPicPr>
          <p:cNvPr id="1027" name="Picture 3" descr="C:\Users\Elena\Pictures\39146F58-2541-455B-877C-7DE583510D1F_mw800_mh600_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3429000"/>
            <a:ext cx="3382963" cy="2888061"/>
          </a:xfrm>
          <a:prstGeom prst="rect">
            <a:avLst/>
          </a:prstGeom>
          <a:noFill/>
        </p:spPr>
      </p:pic>
      <p:pic>
        <p:nvPicPr>
          <p:cNvPr id="1028" name="Picture 4" descr="C:\Users\Elena\Pictures\1256499401_b5gx9psojrphqq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85728"/>
            <a:ext cx="4762500" cy="637222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1029" name="Picture 5" descr="C:\Users\Elena\Pictures\39146F58-2541-455B-877C-7DE583510D1F_mw800_mh600_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1" y="3500438"/>
            <a:ext cx="4572032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Использованные материалы</a:t>
            </a:r>
            <a:r>
              <a:rPr lang="en-US" dirty="0"/>
              <a:t>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u="sng" dirty="0">
                <a:solidFill>
                  <a:srgbClr val="FFC000"/>
                </a:solidFill>
                <a:hlinkClick r:id="rId2"/>
              </a:rPr>
              <a:t>http://ashipunov.info/shipunov/school/books/kr_kn_volgogr_obl_2000_1_chast.djvu</a:t>
            </a:r>
            <a:endParaRPr lang="ru-RU" b="1" u="sng" dirty="0">
              <a:solidFill>
                <a:srgbClr val="FFC000"/>
              </a:solidFill>
            </a:endParaRPr>
          </a:p>
          <a:p>
            <a:r>
              <a:rPr lang="ru-RU" b="1" u="sng" dirty="0" err="1">
                <a:solidFill>
                  <a:srgbClr val="FFC000"/>
                </a:solidFill>
              </a:rPr>
              <a:t>plantarium.ru</a:t>
            </a:r>
            <a:endParaRPr lang="ru-RU" b="1" u="sng" dirty="0">
              <a:solidFill>
                <a:srgbClr val="FFC000"/>
              </a:solidFill>
            </a:endParaRPr>
          </a:p>
          <a:p>
            <a:r>
              <a:rPr lang="ru-RU" b="1" u="sng" dirty="0">
                <a:solidFill>
                  <a:srgbClr val="FFC000"/>
                </a:solidFill>
              </a:rPr>
              <a:t>lyceum8.ru</a:t>
            </a:r>
          </a:p>
          <a:p>
            <a:r>
              <a:rPr lang="ru-RU" b="1" u="sng" dirty="0" err="1">
                <a:solidFill>
                  <a:srgbClr val="FFC000"/>
                </a:solidFill>
              </a:rPr>
              <a:t>red-book.narod.ru</a:t>
            </a:r>
            <a:endParaRPr lang="ru-RU" b="1" u="sng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акцент 5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279</Words>
  <Application>Microsoft Office PowerPoint</Application>
  <PresentationFormat>Экран (4:3)</PresentationFormat>
  <Paragraphs>84</Paragraphs>
  <Slides>40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9" baseType="lpstr">
      <vt:lpstr>Arial</vt:lpstr>
      <vt:lpstr>Arial Black</vt:lpstr>
      <vt:lpstr>Calibri</vt:lpstr>
      <vt:lpstr>Cambria Math</vt:lpstr>
      <vt:lpstr>Georgia</vt:lpstr>
      <vt:lpstr>Impact</vt:lpstr>
      <vt:lpstr>Times New Roman</vt:lpstr>
      <vt:lpstr>Verdana</vt:lpstr>
      <vt:lpstr>Тема Office</vt:lpstr>
      <vt:lpstr>Презентация PowerPoint</vt:lpstr>
      <vt:lpstr>Красная книга Волгоградской области — официальный документ, содержащий информацию о распространении, состоянии и мерах охраны редких и находящихся под угрозой исчезновения видов животных, растений и других организмов, обитающих на территории области, а также нормативные правовые акты, определяющие порядок использования и охраны объектов животного и растительного мира, составляющих предмет действия Красной книги</vt:lpstr>
      <vt:lpstr>Презентация PowerPoint</vt:lpstr>
      <vt:lpstr>Презентация PowerPoint</vt:lpstr>
      <vt:lpstr>Махаон  обыкновенный</vt:lpstr>
      <vt:lpstr>Павлиноглазка малая</vt:lpstr>
      <vt:lpstr>Поликсена </vt:lpstr>
      <vt:lpstr>Бронзовка</vt:lpstr>
      <vt:lpstr>Бражник</vt:lpstr>
      <vt:lpstr>Жужелица</vt:lpstr>
      <vt:lpstr>Степной орёл</vt:lpstr>
      <vt:lpstr>Филин</vt:lpstr>
      <vt:lpstr>Белый аист</vt:lpstr>
      <vt:lpstr>  Средний дятел</vt:lpstr>
      <vt:lpstr>Беркут</vt:lpstr>
      <vt:lpstr>Малый лебедь</vt:lpstr>
      <vt:lpstr>Серый журавль</vt:lpstr>
      <vt:lpstr>Малая крачка</vt:lpstr>
      <vt:lpstr>Презентация PowerPoint</vt:lpstr>
      <vt:lpstr>Мохноногий тушканчик</vt:lpstr>
      <vt:lpstr>Перевязка</vt:lpstr>
      <vt:lpstr>Белорыбица</vt:lpstr>
      <vt:lpstr> Белуга</vt:lpstr>
      <vt:lpstr>Пиявка</vt:lpstr>
      <vt:lpstr>Гадюка</vt:lpstr>
      <vt:lpstr>ра</vt:lpstr>
      <vt:lpstr>Презентация PowerPoint</vt:lpstr>
      <vt:lpstr>Брандушка разноцветная</vt:lpstr>
      <vt:lpstr> Касатик  (Ирис) карликовый</vt:lpstr>
      <vt:lpstr>Тюльпан  Геснера</vt:lpstr>
      <vt:lpstr>Презентация PowerPoint</vt:lpstr>
      <vt:lpstr>Можжевельник казацкий</vt:lpstr>
      <vt:lpstr> Иссоп меловой</vt:lpstr>
      <vt:lpstr> Ковыль опушённолистный </vt:lpstr>
      <vt:lpstr>Катран татарский</vt:lpstr>
      <vt:lpstr>Прострел луговой </vt:lpstr>
      <vt:lpstr>Рябчик русский</vt:lpstr>
      <vt:lpstr>Шпажник  тонкий (Гладиолус)</vt:lpstr>
      <vt:lpstr>Сохраним родную природу!</vt:lpstr>
      <vt:lpstr>Использованные материалы: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Elena</dc:creator>
  <cp:lastModifiedBy>Елена</cp:lastModifiedBy>
  <cp:revision>71</cp:revision>
  <dcterms:created xsi:type="dcterms:W3CDTF">2011-06-30T12:36:41Z</dcterms:created>
  <dcterms:modified xsi:type="dcterms:W3CDTF">2017-03-13T10:56:51Z</dcterms:modified>
</cp:coreProperties>
</file>