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80" r:id="rId5"/>
    <p:sldId id="259" r:id="rId6"/>
    <p:sldId id="258" r:id="rId7"/>
    <p:sldId id="284" r:id="rId8"/>
    <p:sldId id="286" r:id="rId9"/>
    <p:sldId id="260" r:id="rId10"/>
    <p:sldId id="262" r:id="rId11"/>
    <p:sldId id="287" r:id="rId12"/>
    <p:sldId id="261" r:id="rId13"/>
    <p:sldId id="264" r:id="rId14"/>
    <p:sldId id="275" r:id="rId15"/>
    <p:sldId id="272" r:id="rId16"/>
    <p:sldId id="271" r:id="rId17"/>
    <p:sldId id="265" r:id="rId18"/>
    <p:sldId id="273" r:id="rId19"/>
    <p:sldId id="276" r:id="rId20"/>
    <p:sldId id="281" r:id="rId21"/>
    <p:sldId id="282" r:id="rId22"/>
    <p:sldId id="283" r:id="rId23"/>
    <p:sldId id="278" r:id="rId24"/>
  </p:sldIdLst>
  <p:sldSz cx="9144000" cy="6858000" type="screen4x3"/>
  <p:notesSz cx="6858000" cy="9144000"/>
  <p:custDataLst>
    <p:tags r:id="rId2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3736200" cy="7373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7.jpeg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jpeg" /><Relationship Id="rId2" Type="http://schemas.openxmlformats.org/officeDocument/2006/relationships/image" Target="../media/image10.jpeg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1.jpeg" /><Relationship Id="rId2" Type="http://schemas.openxmlformats.org/officeDocument/2006/relationships/image" Target="../media/image12.jpeg" /><Relationship Id="rId3" Type="http://schemas.openxmlformats.org/officeDocument/2006/relationships/image" Target="../media/image13.jpeg" /></Relationships>
</file>

<file path=ppt/drawings/_rels/vmlDrawing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5.jpeg" /><Relationship Id="rId2" Type="http://schemas.openxmlformats.org/officeDocument/2006/relationships/image" Target="../media/image16.jpeg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195074-14F9-41DD-A722-6619F51B220C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52C686-951E-48A9-A8D7-AD72E1497BC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52C686-951E-48A9-A8D7-AD72E1497BCC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Relationship Id="rId4" Type="http://schemas.openxmlformats.org/officeDocument/2006/relationships/image" Target="../media/image4.jpeg" /><Relationship Id="rId5" Type="http://schemas.openxmlformats.org/officeDocument/2006/relationships/image" Target="../media/image5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Relationship Id="rId3" Type="http://schemas.openxmlformats.org/officeDocument/2006/relationships/image" Target="../media/image6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Relationship Id="rId3" Type="http://schemas.openxmlformats.org/officeDocument/2006/relationships/oleObject" Target="../embeddings/oleObject1.bin" TargetMode="Internal" /><Relationship Id="rId4" Type="http://schemas.openxmlformats.org/officeDocument/2006/relationships/image" Target="../media/image7.jpeg" /><Relationship Id="rId5" Type="http://schemas.openxmlformats.org/officeDocument/2006/relationships/vmlDrawing" Target="../drawings/vmlDrawing1.v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Relationship Id="rId3" Type="http://schemas.openxmlformats.org/officeDocument/2006/relationships/image" Target="../media/image8.jpeg" /><Relationship Id="rId4" Type="http://schemas.openxmlformats.org/officeDocument/2006/relationships/oleObject" Target="../embeddings/oleObject2.bin" TargetMode="Internal" /><Relationship Id="rId5" Type="http://schemas.openxmlformats.org/officeDocument/2006/relationships/image" Target="../media/image9.jpeg" /><Relationship Id="rId6" Type="http://schemas.openxmlformats.org/officeDocument/2006/relationships/oleObject" Target="../embeddings/oleObject3.bin" TargetMode="Internal" /><Relationship Id="rId7" Type="http://schemas.openxmlformats.org/officeDocument/2006/relationships/image" Target="../media/image10.jpeg" /><Relationship Id="rId8" Type="http://schemas.openxmlformats.org/officeDocument/2006/relationships/vmlDrawing" Target="../drawings/vmlDrawing2.v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Relationship Id="rId3" Type="http://schemas.openxmlformats.org/officeDocument/2006/relationships/oleObject" Target="../embeddings/oleObject4.bin" TargetMode="Internal" /><Relationship Id="rId4" Type="http://schemas.openxmlformats.org/officeDocument/2006/relationships/image" Target="../media/image11.jpeg" /><Relationship Id="rId5" Type="http://schemas.openxmlformats.org/officeDocument/2006/relationships/oleObject" Target="../embeddings/oleObject5.bin" TargetMode="Internal" /><Relationship Id="rId6" Type="http://schemas.openxmlformats.org/officeDocument/2006/relationships/image" Target="../media/image12.jpeg" /><Relationship Id="rId7" Type="http://schemas.openxmlformats.org/officeDocument/2006/relationships/oleObject" Target="../embeddings/oleObject6.bin" TargetMode="Internal" /><Relationship Id="rId8" Type="http://schemas.openxmlformats.org/officeDocument/2006/relationships/image" Target="../media/image13.jpeg" /><Relationship Id="rId9" Type="http://schemas.openxmlformats.org/officeDocument/2006/relationships/vmlDrawing" Target="../drawings/vmlDrawing3.v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Relationship Id="rId3" Type="http://schemas.openxmlformats.org/officeDocument/2006/relationships/image" Target="../media/image14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Relationship Id="rId3" Type="http://schemas.openxmlformats.org/officeDocument/2006/relationships/oleObject" Target="../embeddings/oleObject7.bin" TargetMode="Internal" /><Relationship Id="rId4" Type="http://schemas.openxmlformats.org/officeDocument/2006/relationships/image" Target="../media/image15.jpeg" /><Relationship Id="rId5" Type="http://schemas.openxmlformats.org/officeDocument/2006/relationships/oleObject" Target="../embeddings/oleObject8.bin" TargetMode="Internal" /><Relationship Id="rId6" Type="http://schemas.openxmlformats.org/officeDocument/2006/relationships/image" Target="../media/image16.jpeg" /><Relationship Id="rId7" Type="http://schemas.openxmlformats.org/officeDocument/2006/relationships/image" Target="../media/image17.jpeg" /><Relationship Id="rId8" Type="http://schemas.openxmlformats.org/officeDocument/2006/relationships/vmlDrawing" Target="../drawings/vmlDrawing4.v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25.jpeg" /><Relationship Id="rId2" Type="http://schemas.openxmlformats.org/officeDocument/2006/relationships/image" Target="../media/image2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0.jpeg" /><Relationship Id="rId6" Type="http://schemas.openxmlformats.org/officeDocument/2006/relationships/image" Target="../media/image21.jpeg" /><Relationship Id="rId7" Type="http://schemas.openxmlformats.org/officeDocument/2006/relationships/image" Target="../media/image22.jpeg" /><Relationship Id="rId8" Type="http://schemas.openxmlformats.org/officeDocument/2006/relationships/image" Target="../media/image23.jpeg" /><Relationship Id="rId9" Type="http://schemas.openxmlformats.org/officeDocument/2006/relationships/image" Target="../media/image24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Relationship Id="rId3" Type="http://schemas.openxmlformats.org/officeDocument/2006/relationships/image" Target="../media/image26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Relationship Id="rId3" Type="http://schemas.openxmlformats.org/officeDocument/2006/relationships/image" Target="../media/image27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Relationship Id="rId3" Type="http://schemas.openxmlformats.org/officeDocument/2006/relationships/image" Target="../media/image28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Relationship Id="rId3" Type="http://schemas.openxmlformats.org/officeDocument/2006/relationships/image" Target="../media/image29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C:\Users\lasto\Desktop\1 страница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72008" y="0"/>
            <a:ext cx="9216008" cy="691200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835696" y="620688"/>
            <a:ext cx="6365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Муниципальное дошкольное образовательное учреждение </a:t>
            </a:r>
          </a:p>
          <a:p>
            <a:r>
              <a:rPr lang="ru-RU" b="1" smtClean="0">
                <a:latin typeface="Times New Roman" pitchFamily="18" charset="0"/>
                <a:cs typeface="Times New Roman" pitchFamily="18" charset="0"/>
              </a:rPr>
              <a:t>    «Детский сад №385 Дзержинского района Волгограда»</a:t>
            </a:r>
            <a:endParaRPr lang="ru-RU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91880" y="2348880"/>
            <a:ext cx="47525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Образовательный проект</a:t>
            </a:r>
          </a:p>
          <a:p>
            <a:pPr algn="ctr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 «История одного тополя…»</a:t>
            </a:r>
            <a:endParaRPr lang="ru-RU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55976" y="5517232"/>
            <a:ext cx="43924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Авторы: воспитанники подготовительной группы №8,</a:t>
            </a:r>
          </a:p>
          <a:p>
            <a:r>
              <a:rPr lang="ru-RU" sz="1400" smtClean="0">
                <a:latin typeface="Times New Roman" pitchFamily="18" charset="0"/>
                <a:cs typeface="Times New Roman" pitchFamily="18" charset="0"/>
              </a:rPr>
              <a:t>воспитатели МОУ детского сада №385</a:t>
            </a:r>
          </a:p>
          <a:p>
            <a:r>
              <a:rPr lang="ru-RU" sz="1400" err="1" smtClean="0">
                <a:latin typeface="Times New Roman" pitchFamily="18" charset="0"/>
                <a:cs typeface="Times New Roman" pitchFamily="18" charset="0"/>
              </a:rPr>
              <a:t>Стрельцова Наталья Викторовна,</a:t>
            </a:r>
          </a:p>
          <a:p>
            <a:r>
              <a:rPr lang="ru-RU" sz="1400" err="1" smtClean="0">
                <a:latin typeface="Times New Roman" pitchFamily="18" charset="0"/>
                <a:cs typeface="Times New Roman" pitchFamily="18" charset="0"/>
              </a:rPr>
              <a:t>Надточий Ангелина Андреевна,                                                                                       </a:t>
            </a:r>
            <a:endParaRPr lang="ru-RU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0" name="Picture 2" descr="C:\Users\lasto\Desktop\мне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115616" y="836712"/>
            <a:ext cx="7128792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Тип проекта:</a:t>
            </a:r>
          </a:p>
          <a:p>
            <a:endParaRPr 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2000" u="sng" smtClean="0">
                <a:latin typeface="Times New Roman" pitchFamily="18" charset="0"/>
                <a:cs typeface="Times New Roman" pitchFamily="18" charset="0"/>
              </a:rPr>
              <a:t>по ведущему методу: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исследовательско-творческий;</a:t>
            </a:r>
          </a:p>
          <a:p>
            <a:pPr lvl="0" algn="just"/>
            <a:r>
              <a:rPr lang="ru-RU" sz="2000" u="sng" smtClean="0">
                <a:latin typeface="Times New Roman" pitchFamily="18" charset="0"/>
                <a:cs typeface="Times New Roman" pitchFamily="18" charset="0"/>
              </a:rPr>
              <a:t>по содержанию: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образовательный;</a:t>
            </a:r>
          </a:p>
          <a:p>
            <a:pPr lvl="0" algn="just"/>
            <a:r>
              <a:rPr lang="ru-RU" sz="2000" u="sng" smtClean="0">
                <a:latin typeface="Times New Roman" pitchFamily="18" charset="0"/>
                <a:cs typeface="Times New Roman" pitchFamily="18" charset="0"/>
              </a:rPr>
              <a:t>по характеру участия ребенка в проекте: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воспитанники принимающие участие в проекте являются участниками от зарождения идеи до получения результата;</a:t>
            </a:r>
          </a:p>
          <a:p>
            <a:pPr lvl="0" algn="just"/>
            <a:r>
              <a:rPr lang="ru-RU" sz="2000" u="sng" smtClean="0">
                <a:latin typeface="Times New Roman" pitchFamily="18" charset="0"/>
                <a:cs typeface="Times New Roman" pitchFamily="18" charset="0"/>
              </a:rPr>
              <a:t>по характеру контактов: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реализация проекта осуществлялась внутри образовательного учреждения, в тесном контакте с педагогами, узкими специалистами и семьями воспитанников;</a:t>
            </a:r>
          </a:p>
          <a:p>
            <a:pPr lvl="0" algn="just"/>
            <a:r>
              <a:rPr lang="ru-RU" sz="2000" u="sng" smtClean="0">
                <a:latin typeface="Times New Roman" pitchFamily="18" charset="0"/>
                <a:cs typeface="Times New Roman" pitchFamily="18" charset="0"/>
              </a:rPr>
              <a:t>по количеству участников: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групповой;</a:t>
            </a:r>
          </a:p>
          <a:p>
            <a:pPr lvl="0" algn="just"/>
            <a:r>
              <a:rPr lang="ru-RU" sz="2000" u="sng" smtClean="0">
                <a:latin typeface="Times New Roman" pitchFamily="18" charset="0"/>
                <a:cs typeface="Times New Roman" pitchFamily="18" charset="0"/>
              </a:rPr>
              <a:t>по длительности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: краткосрочный (4 недели) с 09.09.2024-04.10.2024 года.</a:t>
            </a:r>
          </a:p>
          <a:p>
            <a:pPr lvl="0" algn="just"/>
            <a:r>
              <a:rPr lang="ru-RU" sz="2000" u="sng" smtClean="0">
                <a:latin typeface="Times New Roman" pitchFamily="18" charset="0"/>
                <a:cs typeface="Times New Roman" pitchFamily="18" charset="0"/>
              </a:rPr>
              <a:t>по форме продукта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:  макет </a:t>
            </a:r>
          </a:p>
          <a:p>
            <a:endParaRPr lang="ru-RU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0" name="Picture 2" descr="C:\Users\lasto\Desktop\мне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763688" y="620688"/>
            <a:ext cx="59766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А начиналось все так…</a:t>
            </a:r>
          </a:p>
          <a:p>
            <a:pPr algn="ctr"/>
            <a:endParaRPr lang="ru-RU" sz="2000" b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Фото из семейного архива Евы Л.</a:t>
            </a:r>
            <a:endParaRPr lang="ru-RU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C:\Users\lasto\Downloads\bWxmfOJuub8NfBxFgivdfE_5Pp7fXzaVv_GiQjzvCcPo_cDIKf-eHtp0W5YLm9Yy0qY7GwqXy-7-n2qRqTaTQIBv.jpg.jpeg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403648" y="1700808"/>
            <a:ext cx="3004541" cy="4006887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5" name="Рисунок 4" descr="C:\Users\lasto\Downloads\EYj4ZaBzXU6mXA-0OWl4UrZAPrCWSooqDmM0mVkQ0pplM46QiATVktEWJRPAEauPCKZFKAZhdagRV0hfy5JBgn8m.jpg.jpeg"/>
          <p:cNvPicPr/>
          <p:nvPr/>
        </p:nvPicPr>
        <p:blipFill>
          <a:blip r:embed="rId4"/>
          <a:stretch>
            <a:fillRect/>
          </a:stretch>
        </p:blipFill>
        <p:spPr bwMode="auto">
          <a:xfrm>
            <a:off x="4860032" y="1700808"/>
            <a:ext cx="3074758" cy="4032448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6" name="Рисунок 5" descr="C:\Users\lasto\Downloads\qLiSbdgxpXIxubpP2q5S0_QJ0G5nOMSxl7iBN2Fs3xU6kMgg9JKGoyHI_5KIvvK41BeOFrCswQ1LffiKMIhOWE8x.jpg.jpeg"/>
          <p:cNvPicPr/>
          <p:nvPr/>
        </p:nvPicPr>
        <p:blipFill>
          <a:blip r:embed="rId5"/>
          <a:srcRect t="13781" b="35512"/>
          <a:stretch>
            <a:fillRect/>
          </a:stretch>
        </p:blipFill>
        <p:spPr bwMode="auto">
          <a:xfrm>
            <a:off x="1403648" y="1700808"/>
            <a:ext cx="6552728" cy="4248472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0" name="Picture 2" descr="C:\Users\lasto\Desktop\мне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043608" y="620688"/>
            <a:ext cx="7776864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Проблема</a:t>
            </a:r>
            <a:endParaRPr lang="ru-RU" sz="2000" b="1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Почему это дерево  называют Тополь Победы, чем он знаменит, почему его саженцы растут во многих городах России?</a:t>
            </a:r>
          </a:p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259632" y="2492896"/>
            <a:ext cx="74168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проекта</a:t>
            </a: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00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Формирование у детей старшего дошкольного возраста интереса к военной истории  нашего города, на примере исследования  природно-исторического памятника на Аллее Героев города Волгограда (Тополь Победы).</a:t>
            </a:r>
            <a:endParaRPr lang="ru-RU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0" name="Picture 2" descr="C:\Users\lasto\Desktop\мне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043608" y="548680"/>
            <a:ext cx="770485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Задачи работы над проектом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создать условия для поиска информации по теме проекта;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изучить историю  природно – исторического памятника, уточнить, какую роль он играет в летописи Сталинградской битвы, способствовать формированию интереса  детей к военной истории нашего города;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вовлечь родителей в совместную поисковую деятельность о  городах, в которых растут саженцы Тополя Победы;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сохранить в группе память о природно-историческом памятнике, оформить макет «Тополь Победы»; 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поделиться знаниями о знаменитом Тополе Победы, как одном из символов героической битвы с друзьями, родителями, другими детьми.</a:t>
            </a:r>
            <a:endParaRPr lang="ru-RU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 descr="C:\Users\lasto\Desktop\мне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771800" y="548680"/>
            <a:ext cx="43342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Этапы  работы над проектом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1640" y="1196752"/>
            <a:ext cx="7128792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200" b="1" smtClean="0">
                <a:latin typeface="Times New Roman" pitchFamily="18" charset="0"/>
                <a:cs typeface="Times New Roman" pitchFamily="18" charset="0"/>
              </a:rPr>
              <a:t>Подготовительный этап </a:t>
            </a:r>
          </a:p>
          <a:p>
            <a:pPr marL="342900" indent="-342900"/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Цель: создание мотивации и необходимых условий для работы над  проектом</a:t>
            </a:r>
          </a:p>
          <a:p>
            <a:pPr marL="342900" indent="-342900"/>
            <a:endParaRPr lang="ru-RU" sz="2200" b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/>
            <a:r>
              <a:rPr lang="ru-RU" sz="2200" b="1" smtClean="0">
                <a:latin typeface="Times New Roman" pitchFamily="18" charset="0"/>
                <a:cs typeface="Times New Roman" pitchFamily="18" charset="0"/>
              </a:rPr>
              <a:t>2. Основной этап</a:t>
            </a:r>
          </a:p>
          <a:p>
            <a:pPr marL="342900" indent="-342900"/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Цель: разработка проекта; создание условий для реализации  проекта.</a:t>
            </a:r>
          </a:p>
          <a:p>
            <a:pPr marL="342900" indent="-342900"/>
            <a:endParaRPr lang="ru-RU" sz="2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/>
            <a:r>
              <a:rPr lang="ru-RU" sz="2200" b="1" smtClean="0">
                <a:latin typeface="Times New Roman" pitchFamily="18" charset="0"/>
                <a:cs typeface="Times New Roman" pitchFamily="18" charset="0"/>
              </a:rPr>
              <a:t>3. Итоговый этап</a:t>
            </a:r>
          </a:p>
          <a:p>
            <a:pPr marL="342900" indent="-342900" algn="just"/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Цель: систематизация знаний дошкольников, анализ эффективности реализации проекта. </a:t>
            </a:r>
            <a:endParaRPr lang="ru-RU" sz="220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/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     На данном этапе была проведена презентация проекта   «История одного тополя» для родителей воспитанников и детей старшего дошкольного возраста нашего детского сада.</a:t>
            </a:r>
            <a:endParaRPr lang="ru-RU" sz="2200" b="1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endParaRPr lang="ru-RU" sz="2200" b="1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endParaRPr lang="ru-RU" sz="2200" b="1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endParaRPr lang="ru-RU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 descr="C:\Users\lasto\Desktop\мне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187624" y="692696"/>
            <a:ext cx="7416824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69875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Планируемые результаты:</a:t>
            </a:r>
          </a:p>
          <a:p>
            <a:pPr lvl="0" indent="269875" algn="ctr" fontAlgn="base">
              <a:spcBef>
                <a:spcPct val="0"/>
              </a:spcBef>
              <a:spcAft>
                <a:spcPct val="0"/>
              </a:spcAft>
            </a:pPr>
            <a:endParaRPr lang="ru-RU" sz="12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Освоить формы поиска, обработки и анализа информации;</a:t>
            </a:r>
            <a:r>
              <a:rPr lang="ru-RU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развивать</a:t>
            </a:r>
            <a:r>
              <a:rPr lang="ru-RU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исследовательские умения, соответствующие возрасту (уметь задавать вопросы исторического характера, устанавливать причинно-следственные связи, стремиться получать ответы на вопросы  путем самостоятельного поиска информации);</a:t>
            </a:r>
            <a:endParaRPr lang="ru-RU" sz="10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Участвовать в совместной детско-родительской поисково-исследовательской  деятельности;</a:t>
            </a:r>
            <a:endParaRPr lang="ru-RU" sz="100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Познакомиться с историей </a:t>
            </a:r>
            <a:r>
              <a:rPr lang="ru-RU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знаменитого Тополя Победы, понимать значение выражения «природно-исторический памятник», «Тополь Победы», «прославлять любимый город», «военная история»;</a:t>
            </a:r>
            <a:endParaRPr lang="ru-RU" sz="100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Проявлять осознанное уважение к истории родного города, </a:t>
            </a:r>
            <a:r>
              <a:rPr lang="ru-RU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интерес к прошлому и настоящему нашего города;</a:t>
            </a:r>
            <a:endParaRPr lang="ru-RU" sz="100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Эмоционально откликаться на историю о знаменитом тополе, стихи  и песни о войне, о родном городе; отражать впечатления от услышанного и увиденного в играх, рисунках, рассказах. </a:t>
            </a:r>
            <a:endParaRPr lang="ru-RU" sz="24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0" name="Picture 2" descr="C:\Users\lasto\Desktop\мне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03648" y="980728"/>
            <a:ext cx="712879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Актуальность проекта</a:t>
            </a:r>
          </a:p>
          <a:p>
            <a:pPr algn="ctr"/>
            <a:endParaRPr lang="ru-RU" sz="2000" b="1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 Перед современным воспитателем одной из сверхзадач стоит формирование у дошкольников патриотических чувств, любви к своей стране, родному краю, чувства гордости за свой народ. Нашей малой родиной является город-герой Волгоград.  </a:t>
            </a:r>
          </a:p>
          <a:p>
            <a:pPr algn="just"/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    Чем больше ребёнок с детства будет знать о родных местах, родном городе, тем ближе и роднее будет становиться ему Родина, Россия. Нужно с детства знакомить детей не только со своим родным городом, его названием, гербом, улицами, но и с его достопримечательностями, культурными и природными объектами. Одним из таких природных памятников – является знаменитый тополь, который находится в самом центре нашего города на площади Павших Борцов.</a:t>
            </a:r>
          </a:p>
          <a:p>
            <a:endParaRPr lang="ru-RU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0" name="Picture 2" descr="C:\Users\lasto\Desktop\мне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03648" y="764704"/>
            <a:ext cx="6984776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Подготовительный этап</a:t>
            </a:r>
          </a:p>
          <a:p>
            <a:pPr algn="ctr"/>
            <a:endParaRPr lang="ru-RU" sz="2400" b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   При реализации подготовительного этапа была сформулирована проблема, цели и задачи проекта. Подобран материал и оборудование для работы.</a:t>
            </a:r>
          </a:p>
          <a:p>
            <a:pPr algn="just"/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Определили вместе с детьми, что именно будем исследовать в ходе проекта, педагоги подготовили темы для тематических бесед, мультимедийные презентации, вопросы и задачи</a:t>
            </a:r>
            <a:r>
              <a:rPr lang="ru-RU" sz="2000" i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проблемных ситуаций, дидактические и словесные игры, маршрут выходного дня. </a:t>
            </a:r>
          </a:p>
          <a:p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Родители подбирали  информацию и иллюстрации, фото и видео материалы по теме. </a:t>
            </a:r>
          </a:p>
          <a:p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 Педагоги совместно с родителями запланировали целевую экскурсию к природно – историческому памятнику «Тополь Победы»</a:t>
            </a:r>
          </a:p>
          <a:p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 Составили план деятельности по достижению цели проекта.</a:t>
            </a:r>
          </a:p>
          <a:p>
            <a:pPr algn="just"/>
            <a:endParaRPr 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Picture 2" descr="C:\Users\lasto\Desktop\мне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115616" y="548680"/>
            <a:ext cx="756084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b="1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Анализ эффективности проекта</a:t>
            </a:r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   В результате реализации данного проекта воспитанники: </a:t>
            </a:r>
          </a:p>
          <a:p>
            <a:pPr algn="just">
              <a:lnSpc>
                <a:spcPct val="150000"/>
              </a:lnSpc>
            </a:pPr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-  испытывают  интерес к истории родного  города;</a:t>
            </a:r>
          </a:p>
          <a:p>
            <a:pPr lvl="0" algn="just">
              <a:lnSpc>
                <a:spcPct val="150000"/>
              </a:lnSpc>
            </a:pPr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- проявляют эмоциональное положительное отношение к истории своей малой Родины и природно – историческому памятнику;</a:t>
            </a:r>
          </a:p>
          <a:p>
            <a:pPr lvl="0" algn="just">
              <a:lnSpc>
                <a:spcPct val="150000"/>
              </a:lnSpc>
            </a:pPr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- применяют  дидактические игры в самостоятельной деятельности;</a:t>
            </a:r>
          </a:p>
          <a:p>
            <a:pPr lvl="0" algn="just">
              <a:lnSpc>
                <a:spcPct val="150000"/>
              </a:lnSpc>
            </a:pPr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- изображают Тополь Победы в рисунках и поделках в самостоятельной продуктивной деятельности.</a:t>
            </a:r>
          </a:p>
          <a:p>
            <a:pPr algn="just">
              <a:lnSpc>
                <a:spcPct val="150000"/>
              </a:lnSpc>
            </a:pPr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endParaRPr lang="ru-RU" sz="2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0" name="Picture 2" descr="C:\Users\lasto\Desktop\мне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Рисунок 5" descr="Снимок экрана_18-11-2025_1387_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836712"/>
            <a:ext cx="7704856" cy="565835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9552" y="476672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Основной этап проекта </a:t>
            </a:r>
            <a:endParaRPr lang="ru-RU" sz="2400" b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0" name="Picture 2" descr="C:\Users\lasto\Desktop\мне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979712" y="620688"/>
            <a:ext cx="5976664" cy="110799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Экскурсия в музейной комнате «И помнит мир спасенный…!»</a:t>
            </a: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7649" name="rectole0000000000"/>
          <p:cNvGraphicFramePr>
            <a:graphicFrameLocks noChangeAspect="1"/>
          </p:cNvGraphicFramePr>
          <p:nvPr/>
        </p:nvGraphicFramePr>
        <p:xfrm>
          <a:off x="2051720" y="1556792"/>
          <a:ext cx="5705475" cy="427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Картинка" r:id="rId3" imgW="5705475" imgH="4276725" progId="StaticMetafile">
                  <p:embed/>
                </p:oleObj>
              </mc:Choice>
              <mc:Fallback>
                <p:oleObj name="Картинка" r:id="rId3" imgW="5705475" imgH="4276725" progId="StaticMetafil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51720" y="1556792"/>
                        <a:ext cx="5705475" cy="42767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228600" y="4733925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0" name="Picture 2" descr="C:\Users\lasto\Desktop\мне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8371" name="Рисунок 54" descr="игра целая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860032" y="3933056"/>
            <a:ext cx="2962130" cy="1944216"/>
          </a:xfrm>
          <a:prstGeom prst="rect">
            <a:avLst/>
          </a:prstGeom>
          <a:noFill/>
        </p:spPr>
      </p:pic>
      <p:graphicFrame>
        <p:nvGraphicFramePr>
          <p:cNvPr id="58370" name="rectole0000000011"/>
          <p:cNvGraphicFramePr>
            <a:graphicFrameLocks noChangeAspect="1"/>
          </p:cNvGraphicFramePr>
          <p:nvPr/>
        </p:nvGraphicFramePr>
        <p:xfrm>
          <a:off x="4860032" y="1556792"/>
          <a:ext cx="2924175" cy="183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Картинка" r:id="rId4" imgW="2924175" imgH="1838325" progId="StaticMetafile">
                  <p:embed/>
                </p:oleObj>
              </mc:Choice>
              <mc:Fallback>
                <p:oleObj name="Картинка" r:id="rId4" imgW="2924175" imgH="1838325" progId="StaticMetafil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60032" y="1556792"/>
                        <a:ext cx="2924175" cy="18383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69" name="rectole0000000010"/>
          <p:cNvGraphicFramePr>
            <a:graphicFrameLocks noChangeAspect="1"/>
          </p:cNvGraphicFramePr>
          <p:nvPr/>
        </p:nvGraphicFramePr>
        <p:xfrm>
          <a:off x="1403648" y="1988840"/>
          <a:ext cx="2857500" cy="338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Картинка" r:id="rId6" imgW="2857500" imgH="3381375" progId="StaticMetafile">
                  <p:embed/>
                </p:oleObj>
              </mc:Choice>
              <mc:Fallback>
                <p:oleObj name="Картинка" r:id="rId6" imgW="2857500" imgH="3381375" progId="StaticMetafil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403648" y="1988840"/>
                        <a:ext cx="2857500" cy="33813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1903378" y="692696"/>
            <a:ext cx="5424691" cy="461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Дидактические игры о родном городе</a:t>
            </a:r>
            <a:endParaRPr kumimoji="0" lang="ru-RU" sz="3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0" name="Picture 2" descr="C:\Users\lasto\Desktop\мне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1259632" y="764704"/>
            <a:ext cx="7272808" cy="107721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Беседа, ситуативный разговор</a:t>
            </a:r>
            <a:r>
              <a:rPr kumimoji="0" lang="ru-RU" sz="2000" b="1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 детьми о тополе как природно-историческом памятнике.</a:t>
            </a:r>
            <a:endParaRPr kumimoji="0" lang="ru-RU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8673" name="rectole0000000002"/>
          <p:cNvGraphicFramePr>
            <a:graphicFrameLocks noChangeAspect="1"/>
          </p:cNvGraphicFramePr>
          <p:nvPr/>
        </p:nvGraphicFramePr>
        <p:xfrm>
          <a:off x="1187624" y="1484785"/>
          <a:ext cx="3175387" cy="2304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Картинка" r:id="rId3" imgW="3175387" imgH="2304256" progId="StaticMetafile">
                  <p:embed/>
                </p:oleObj>
              </mc:Choice>
              <mc:Fallback>
                <p:oleObj name="Картинка" r:id="rId3" imgW="3175387" imgH="2304256" progId="StaticMetafil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87624" y="1484785"/>
                        <a:ext cx="3175387" cy="23042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rectole0000000001"/>
          <p:cNvGraphicFramePr>
            <a:graphicFrameLocks noChangeAspect="1"/>
          </p:cNvGraphicFramePr>
          <p:nvPr/>
        </p:nvGraphicFramePr>
        <p:xfrm>
          <a:off x="4644008" y="1484784"/>
          <a:ext cx="3743167" cy="2304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Картинка" r:id="rId5" imgW="3743167" imgH="2304256" progId="StaticMetafile">
                  <p:embed/>
                </p:oleObj>
              </mc:Choice>
              <mc:Fallback>
                <p:oleObj name="Картинка" r:id="rId5" imgW="3743167" imgH="2304256" progId="StaticMetafil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44008" y="1484784"/>
                        <a:ext cx="3743167" cy="23042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5" name="rectole0000000009"/>
          <p:cNvGraphicFramePr>
            <a:graphicFrameLocks noChangeAspect="1"/>
          </p:cNvGraphicFramePr>
          <p:nvPr/>
        </p:nvGraphicFramePr>
        <p:xfrm>
          <a:off x="2627784" y="3861048"/>
          <a:ext cx="4248472" cy="24348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Картинка" r:id="rId7" imgW="4248472" imgH="2434877" progId="StaticMetafile">
                  <p:embed/>
                </p:oleObj>
              </mc:Choice>
              <mc:Fallback>
                <p:oleObj name="Картинка" r:id="rId7" imgW="4248472" imgH="2434877" progId="StaticMetafil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627784" y="3861048"/>
                        <a:ext cx="4248472" cy="243487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0" name="Picture 2" descr="C:\Users\lasto\Desktop\мне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" name="Рисунок 3" descr="C:\Users\lasto\Desktop\2024-2025\Конкурсы\Проектные технологии\image-18-04-25-12-00.png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2411760" y="1628800"/>
            <a:ext cx="4706569" cy="3531888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6" name="TextBox 5"/>
          <p:cNvSpPr txBox="1"/>
          <p:nvPr/>
        </p:nvSpPr>
        <p:spPr>
          <a:xfrm>
            <a:off x="1619672" y="692696"/>
            <a:ext cx="61926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err="1" smtClean="0">
                <a:latin typeface="Times New Roman" pitchFamily="18" charset="0"/>
                <a:cs typeface="Times New Roman" pitchFamily="18" charset="0"/>
              </a:rPr>
              <a:t>Фотоотчет об экскурсии</a:t>
            </a:r>
          </a:p>
          <a:p>
            <a:endParaRPr lang="ru-RU"/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0" name="Picture 2" descr="C:\Users\lasto\Desktop\мне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1475656" y="733346"/>
            <a:ext cx="6336704" cy="73866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Продуктивная деятельность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7345" name="rectole0000000004"/>
          <p:cNvGraphicFramePr>
            <a:graphicFrameLocks noChangeAspect="1"/>
          </p:cNvGraphicFramePr>
          <p:nvPr/>
        </p:nvGraphicFramePr>
        <p:xfrm>
          <a:off x="1259633" y="1340768"/>
          <a:ext cx="2016224" cy="33843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Картинка" r:id="rId3" imgW="2016224" imgH="3384376" progId="StaticMetafile">
                  <p:embed/>
                </p:oleObj>
              </mc:Choice>
              <mc:Fallback>
                <p:oleObj name="Картинка" r:id="rId3" imgW="2016224" imgH="3384376" progId="StaticMetafil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59633" y="1340768"/>
                        <a:ext cx="2016224" cy="338437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rectole0000000012"/>
          <p:cNvGraphicFramePr>
            <a:graphicFrameLocks noChangeAspect="1"/>
          </p:cNvGraphicFramePr>
          <p:nvPr/>
        </p:nvGraphicFramePr>
        <p:xfrm>
          <a:off x="3779912" y="1916832"/>
          <a:ext cx="2190750" cy="434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Картинка" r:id="rId5" imgW="2190750" imgH="4343400" progId="StaticMetafile">
                  <p:embed/>
                </p:oleObj>
              </mc:Choice>
              <mc:Fallback>
                <p:oleObj name="Картинка" r:id="rId5" imgW="2190750" imgH="4343400" progId="StaticMetafil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79912" y="1916832"/>
                        <a:ext cx="2190750" cy="4343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Рисунок 10" descr="C:\Users\lasto\Desktop\2024-2025\Конкурсы\ПРОШЛИ\Мой край родной Поволжье\фотоматериалы\20240911_093605.jpg"/>
          <p:cNvPicPr/>
          <p:nvPr/>
        </p:nvPicPr>
        <p:blipFill>
          <a:blip r:embed="rId7"/>
          <a:srcRect b="16049"/>
          <a:stretch>
            <a:fillRect/>
          </a:stretch>
        </p:blipFill>
        <p:spPr bwMode="auto">
          <a:xfrm>
            <a:off x="6372200" y="1340768"/>
            <a:ext cx="2016224" cy="3384376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0" name="Picture 2" descr="C:\Users\lasto\Desktop\мне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0424" name="Рисунок 69" descr="0YI8AIe-Rdhazsmuv_Je7IL3qWghT0CxB7dXbIWSyQlpaUTELNn6cxEuDfLKX1XdQu3oq3tJDrgNvNT7Z2MTSm_J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259632" y="1268761"/>
            <a:ext cx="2314787" cy="1584175"/>
          </a:xfrm>
          <a:prstGeom prst="rect">
            <a:avLst/>
          </a:prstGeom>
          <a:noFill/>
        </p:spPr>
      </p:pic>
      <p:pic>
        <p:nvPicPr>
          <p:cNvPr id="60420" name="Рисунок 74" descr="Szv-lR_5zQ8urqz_K_iF7tVPuERcD2CPbWPUR6pSkOWrDs5RdGL0Ln9m1J5S9P1Vs6N24Rnn5xlannotUWidH5f7.jpg"/>
          <p:cNvPicPr>
            <a:picLocks noChangeAspect="1" noChangeArrowheads="1"/>
          </p:cNvPicPr>
          <p:nvPr/>
        </p:nvPicPr>
        <p:blipFill>
          <a:blip r:embed="rId4"/>
          <a:srcRect l="10117"/>
          <a:stretch>
            <a:fillRect/>
          </a:stretch>
        </p:blipFill>
        <p:spPr bwMode="auto">
          <a:xfrm>
            <a:off x="6300192" y="4581128"/>
            <a:ext cx="2276475" cy="1752600"/>
          </a:xfrm>
          <a:prstGeom prst="rect">
            <a:avLst/>
          </a:prstGeom>
          <a:noFill/>
        </p:spPr>
      </p:pic>
      <p:pic>
        <p:nvPicPr>
          <p:cNvPr id="60417" name="Рисунок 76" descr="qRuFT9mvA4Q7lI4VKiBcFUXLcXo8thrhBx5DMM6CyMpQzoJUSowLfyqhA7K7xufhp4CfuC6kdLNsbp4uJ4TRC_wg.jpg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6372200" y="1268760"/>
            <a:ext cx="2133600" cy="1495425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1475656" y="548680"/>
            <a:ext cx="69127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Изготовление элементов для макета</a:t>
            </a:r>
            <a:r>
              <a:rPr lang="ru-RU" b="1" smtClean="0"/>
              <a:t>.</a:t>
            </a:r>
            <a:endParaRPr lang="ru-RU" smtClean="0"/>
          </a:p>
          <a:p>
            <a:endParaRPr lang="ru-RU"/>
          </a:p>
        </p:txBody>
      </p:sp>
      <p:pic>
        <p:nvPicPr>
          <p:cNvPr id="11" name="Рисунок 10" descr="C:\Users\lasto\Downloads\ob3KxLRSM3-6z88SMQlCU-PUVk7fauvHkk30Ggw06TNFGK4_miNvkq2DltoFeSEU0YUcZhVMHbpqiWqabkQsJURe.jpg.jpeg"/>
          <p:cNvPicPr/>
          <p:nvPr/>
        </p:nvPicPr>
        <p:blipFill>
          <a:blip r:embed="rId6"/>
          <a:srcRect l="7234" r="11921"/>
          <a:stretch>
            <a:fillRect/>
          </a:stretch>
        </p:blipFill>
        <p:spPr bwMode="auto">
          <a:xfrm>
            <a:off x="6372200" y="2924944"/>
            <a:ext cx="2160240" cy="1512168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2" name="Рисунок 11" descr="C:\Users\lasto\Downloads\5ivBadMdpopv8oZwQmm1tmeVyt6Bi-pLzBYiiKKx7XwH6jEBHJnWFcp19btuLV2VvCkGXyOrILw4AhQRVwwognqR.jpg.jpeg"/>
          <p:cNvPicPr/>
          <p:nvPr/>
        </p:nvPicPr>
        <p:blipFill>
          <a:blip r:embed="rId7"/>
          <a:stretch>
            <a:fillRect/>
          </a:stretch>
        </p:blipFill>
        <p:spPr bwMode="auto">
          <a:xfrm>
            <a:off x="1259632" y="4581128"/>
            <a:ext cx="2304256" cy="1584176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3" name="Рисунок 12" descr="C:\Users\lasto\Downloads\RLrpYEjHxp4EL_Yr-0YZPDH29ZHQ4FTZn5KmDvGHNVJkWz9rKzP6TTzx9ANLRFQPpLQaKM8yudDogkYg0-FgxKMf.jpg.jpeg"/>
          <p:cNvPicPr/>
          <p:nvPr/>
        </p:nvPicPr>
        <p:blipFill>
          <a:blip r:embed="rId8"/>
          <a:srcRect t="7902" b="20277"/>
          <a:stretch>
            <a:fillRect/>
          </a:stretch>
        </p:blipFill>
        <p:spPr bwMode="auto">
          <a:xfrm>
            <a:off x="3779913" y="4581128"/>
            <a:ext cx="2304255" cy="1648208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4" name="Рисунок 13" descr="C:\Users\lasto\Downloads\G2Si6-iahw2-tv7bhjpnxM0FujM4BcucqvC0-bR5CwAWXmKWNYlC5Eg9gfCLRu-P1GnjG5R52Zku12pJCxaVF2fD.jpg.jpeg"/>
          <p:cNvPicPr/>
          <p:nvPr/>
        </p:nvPicPr>
        <p:blipFill>
          <a:blip r:embed="rId9"/>
          <a:stretch>
            <a:fillRect/>
          </a:stretch>
        </p:blipFill>
        <p:spPr bwMode="auto">
          <a:xfrm>
            <a:off x="3851920" y="1340768"/>
            <a:ext cx="2304256" cy="3096344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6" name="Рисунок 15" descr="C:\Users\lasto\Downloads\1T3TfkGkb0yhtbwfq1w0G6apBTXFlEzNihU15OhuLJ7EvLTrMT-pdqSiUYpi08vE3_l4JsZeO1v9Om3f2QT-Rytj.jpg.jpeg"/>
          <p:cNvPicPr/>
          <p:nvPr/>
        </p:nvPicPr>
        <p:blipFill>
          <a:blip r:embed="rId10"/>
          <a:stretch>
            <a:fillRect/>
          </a:stretch>
        </p:blipFill>
        <p:spPr bwMode="auto">
          <a:xfrm>
            <a:off x="1259632" y="2924944"/>
            <a:ext cx="2304256" cy="1575958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0" name="Picture 2" descr="C:\Users\lasto\Desktop\мне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1475656" y="548680"/>
            <a:ext cx="69127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Макет «Тополь Победы»</a:t>
            </a:r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endParaRPr lang="ru-RU"/>
          </a:p>
        </p:txBody>
      </p:sp>
      <p:pic>
        <p:nvPicPr>
          <p:cNvPr id="5" name="Рисунок 4" descr="C:\Users\lasto\Downloads\h0gM5OJiHo25JctQakWlU3Wg9OpJIZZ0svMz1yv4p7Eb4GbE9zqHoP-myZoZT2brXLnjCUi5gxFoQEVZzWw9iD-c.jpg.jpeg"/>
          <p:cNvPicPr/>
          <p:nvPr/>
        </p:nvPicPr>
        <p:blipFill>
          <a:blip r:embed="rId3"/>
          <a:srcRect l="15695" t="21018" r="8927" b="13136"/>
          <a:stretch>
            <a:fillRect/>
          </a:stretch>
        </p:blipFill>
        <p:spPr bwMode="auto">
          <a:xfrm>
            <a:off x="1619672" y="1412776"/>
            <a:ext cx="6623801" cy="4337913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2" descr="C:\Users\lasto\Desktop\мне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1442" name="Picture 2" descr="C:\Users\lasto\Desktop\2025-2026\Учебные года\2024-2025\Конкурсы\Проектные технологии\защита проекта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835696" y="1412776"/>
            <a:ext cx="6048672" cy="476490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71600" y="692696"/>
            <a:ext cx="7776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Праздничное мероприятие</a:t>
            </a:r>
          </a:p>
          <a:p>
            <a:pPr algn="ctr"/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 «Память в сердцах»</a:t>
            </a:r>
            <a:endParaRPr lang="ru-RU" sz="2000" b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5538" name="AutoShape 2" descr="https://photos.fife.usercontent.google.com/pw/AP1GczNNXZ1cSQ_fbkTNwCSh__inRD4LpH5ni1_upepKC-m_fd7lNEXzIEy2=w972-h648-s-no-gm?authuser=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Picture 2" descr="C:\Users\lasto\Desktop\мне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5540" name="Picture 4" descr="C:\Users\lasto\Downloads\школьники.jpe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051720" y="1844824"/>
            <a:ext cx="5256583" cy="394243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339752" y="908720"/>
            <a:ext cx="4752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Экскурсия учеников  начальных классов школы №96</a:t>
            </a:r>
            <a:endParaRPr lang="ru-RU" sz="2000" b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 descr="C:\Users\lasto\Desktop\мне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6562" name="Picture 2" descr="C:\Users\lasto\Downloads\ветер.jpeg"/>
          <p:cNvPicPr>
            <a:picLocks noChangeAspect="1" noChangeArrowheads="1"/>
          </p:cNvPicPr>
          <p:nvPr/>
        </p:nvPicPr>
        <p:blipFill>
          <a:blip r:embed="rId3"/>
          <a:srcRect l="5142" t="11101" r="11637" b="16566"/>
          <a:stretch>
            <a:fillRect/>
          </a:stretch>
        </p:blipFill>
        <p:spPr bwMode="auto">
          <a:xfrm>
            <a:off x="1475656" y="1988840"/>
            <a:ext cx="6840760" cy="396380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123728" y="836712"/>
            <a:ext cx="54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Праздничный концерт «День Победы»</a:t>
            </a:r>
          </a:p>
          <a:p>
            <a:pPr algn="ctr"/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 в Совете ветеранов Дзержинского района</a:t>
            </a:r>
            <a:endParaRPr lang="ru-RU" sz="2000" b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0" name="Picture 2" descr="C:\Users\lasto\Desktop\мне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1475656" y="2492896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b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/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2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72</Paragraphs>
  <Slides>22</Slides>
  <Notes>1</Notes>
  <TotalTime>3596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26">
      <vt:lpstr>Arial</vt:lpstr>
      <vt:lpstr>Calibri</vt:lpstr>
      <vt:lpstr>Times New Roman</vt:lpstr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Слайд 1</dc:title>
  <dc:creator>lasto</dc:creator>
  <cp:lastModifiedBy>lasto</cp:lastModifiedBy>
  <cp:revision>46</cp:revision>
  <dcterms:created xsi:type="dcterms:W3CDTF">2025-04-17T08:49:10Z</dcterms:created>
  <dcterms:modified xsi:type="dcterms:W3CDTF">2026-04-21T05:13:21Z</dcterms:modified>
</cp:coreProperties>
</file>